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5"/>
  </p:notesMasterIdLst>
  <p:sldIdLst>
    <p:sldId id="256" r:id="rId2"/>
    <p:sldId id="271" r:id="rId3"/>
    <p:sldId id="257" r:id="rId4"/>
    <p:sldId id="265" r:id="rId5"/>
    <p:sldId id="263" r:id="rId6"/>
    <p:sldId id="258" r:id="rId7"/>
    <p:sldId id="267" r:id="rId8"/>
    <p:sldId id="268" r:id="rId9"/>
    <p:sldId id="266" r:id="rId10"/>
    <p:sldId id="269" r:id="rId11"/>
    <p:sldId id="273" r:id="rId12"/>
    <p:sldId id="270" r:id="rId13"/>
    <p:sldId id="272" r:id="rId14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HMET GÜRBÜZ" initials="AG" lastIdx="1" clrIdx="0">
    <p:extLst>
      <p:ext uri="{19B8F6BF-5375-455C-9EA6-DF929625EA0E}">
        <p15:presenceInfo xmlns:p15="http://schemas.microsoft.com/office/powerpoint/2012/main" userId="15bfcc1e477e7ca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Orta Stil 2 - Vurgu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Stil Yok, Kılavuz Yok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81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31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 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519B46-F59F-4920-A4E2-BAEAED9DDC76}" type="datetimeFigureOut">
              <a:rPr lang="tr-TR" smtClean="0"/>
              <a:t>16.06.2021</a:t>
            </a:fld>
            <a:endParaRPr lang="tr-TR"/>
          </a:p>
        </p:txBody>
      </p:sp>
      <p:sp>
        <p:nvSpPr>
          <p:cNvPr id="4" name="Slayt Resmi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22FDAA-95CD-4FC9-90B2-C3991BE72A7B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1106114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7274F94-87D3-4AD7-A2B2-B66A5B096D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C2E9C254-652C-46B8-8B46-3F6619285F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/>
              <a:t>Asıl alt başlık stilini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49C37AE8-0A76-451C-AAC9-B6EF5FE893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r-TR"/>
              <a:t>12.06.2021</a:t>
            </a:r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C4842CE1-278D-4E92-ABD7-6D143868EF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Ahmet Gurbuz- Murat Gun</a:t>
            </a:r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58BAD8B5-B69B-42DF-9495-AF90132DD0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E9E5D-D5BC-4914-8DFD-B93272C58AE0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0800481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E828FF3B-05CE-4880-B2A4-5C6A428F5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C293F2CD-F51C-4431-BEC6-0F067678BC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0D48BF2F-2724-43D7-9C05-0E1B9BCC4B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r-TR"/>
              <a:t>12.06.2021</a:t>
            </a:r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A8FB955A-52D1-42E9-8EC3-13900F8AF2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Ahmet Gurbuz- Murat Gun</a:t>
            </a:r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713CBA60-7E13-49EC-A1E6-12BE45D95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E9E5D-D5BC-4914-8DFD-B93272C58AE0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8373033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>
            <a:extLst>
              <a:ext uri="{FF2B5EF4-FFF2-40B4-BE49-F238E27FC236}">
                <a16:creationId xmlns:a16="http://schemas.microsoft.com/office/drawing/2014/main" id="{9BEA8D3E-CA91-4E1B-91A5-04EBA1DF0FA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C063E4AF-575C-4B87-88A4-2CE5838CE4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80AA8521-8C16-4908-8660-FD08DECED6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r-TR"/>
              <a:t>12.06.2021</a:t>
            </a:r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35160F02-AEE1-4E20-B226-4CD6E91B8C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Ahmet Gurbuz- Murat Gun</a:t>
            </a:r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CD7997A1-AC2E-4079-97B1-5B2D789E5D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E9E5D-D5BC-4914-8DFD-B93272C58AE0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8362307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2639C12-0AA6-43F5-BA0A-8B2F27F45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9792F8EE-8357-4041-B187-29D86F913E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FE80E150-5C0F-4E8F-B3B2-8683C085A3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r-TR"/>
              <a:t>12.06.2021</a:t>
            </a:r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37C1F315-B142-49BB-AC11-AE158074D2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Ahmet Gurbuz- Murat Gun</a:t>
            </a:r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1B98DED2-666B-4102-9F01-CCCABB741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E9E5D-D5BC-4914-8DFD-B93272C58AE0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664110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B12FE11-DAFA-4EA5-8B20-4FABA7FFA2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01FDDB37-6A87-46E5-B76C-DDC69C8F00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332E52AE-61F4-46EE-B044-706906B380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r-TR"/>
              <a:t>12.06.2021</a:t>
            </a:r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1D8C20AC-836C-4F12-A26E-C856EE3A42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Ahmet Gurbuz- Murat Gun</a:t>
            </a:r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62FAE3B5-E3EC-4ABE-A603-96FB490076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E9E5D-D5BC-4914-8DFD-B93272C58AE0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3995673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838412D-32BC-404F-936A-FE474C4BA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4B774BAF-9F41-4C90-A356-AA849BC598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D3707774-1B73-4A53-9EEE-1C3A3E0808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1767BFF5-651A-49EE-8C9F-5858E74F8D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r-TR"/>
              <a:t>12.06.2021</a:t>
            </a:r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7D2C8A40-1BE3-4760-90BA-91E851E37A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Ahmet Gurbuz- Murat Gun</a:t>
            </a:r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FF1535DD-8800-4EC3-9039-9E8FF4985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E9E5D-D5BC-4914-8DFD-B93272C58AE0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919520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0125FF88-F6FE-4F0F-AD31-5981E65A1A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9C5A3544-C89F-4493-A892-E1379562E9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21E6CCA9-77ED-40E6-A010-C40C9BA2C3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Metin Yer Tutucusu 4">
            <a:extLst>
              <a:ext uri="{FF2B5EF4-FFF2-40B4-BE49-F238E27FC236}">
                <a16:creationId xmlns:a16="http://schemas.microsoft.com/office/drawing/2014/main" id="{E18070F8-739B-448D-94C0-672F8ECBEE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" name="İçerik Yer Tutucusu 5">
            <a:extLst>
              <a:ext uri="{FF2B5EF4-FFF2-40B4-BE49-F238E27FC236}">
                <a16:creationId xmlns:a16="http://schemas.microsoft.com/office/drawing/2014/main" id="{F87DF0C5-73F2-4B1C-9E2A-63B642DD1C1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7" name="Veri Yer Tutucusu 6">
            <a:extLst>
              <a:ext uri="{FF2B5EF4-FFF2-40B4-BE49-F238E27FC236}">
                <a16:creationId xmlns:a16="http://schemas.microsoft.com/office/drawing/2014/main" id="{CB872AD1-3C6D-41AA-82A1-BC71D73FC6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r-TR"/>
              <a:t>12.06.2021</a:t>
            </a:r>
          </a:p>
        </p:txBody>
      </p:sp>
      <p:sp>
        <p:nvSpPr>
          <p:cNvPr id="8" name="Alt Bilgi Yer Tutucusu 7">
            <a:extLst>
              <a:ext uri="{FF2B5EF4-FFF2-40B4-BE49-F238E27FC236}">
                <a16:creationId xmlns:a16="http://schemas.microsoft.com/office/drawing/2014/main" id="{A7EBF472-1992-41CE-A74D-A754DC4C1F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Ahmet Gurbuz- Murat Gun</a:t>
            </a:r>
          </a:p>
        </p:txBody>
      </p:sp>
      <p:sp>
        <p:nvSpPr>
          <p:cNvPr id="9" name="Slayt Numarası Yer Tutucusu 8">
            <a:extLst>
              <a:ext uri="{FF2B5EF4-FFF2-40B4-BE49-F238E27FC236}">
                <a16:creationId xmlns:a16="http://schemas.microsoft.com/office/drawing/2014/main" id="{57322C3A-C16C-4D11-AC2B-8833272D84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E9E5D-D5BC-4914-8DFD-B93272C58AE0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6449587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EE0AD2D9-B5AE-413F-AB1E-4EF99190F1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Veri Yer Tutucusu 2">
            <a:extLst>
              <a:ext uri="{FF2B5EF4-FFF2-40B4-BE49-F238E27FC236}">
                <a16:creationId xmlns:a16="http://schemas.microsoft.com/office/drawing/2014/main" id="{F692D9E4-2534-4806-87CE-9EFC51DA1C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r-TR"/>
              <a:t>12.06.2021</a:t>
            </a:r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68B3C730-D447-4B83-BB8E-199E88D8B4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Ahmet Gurbuz- Murat Gun</a:t>
            </a:r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51B4D1B1-0365-4758-AF47-A31329EFC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E9E5D-D5BC-4914-8DFD-B93272C58AE0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8757355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>
            <a:extLst>
              <a:ext uri="{FF2B5EF4-FFF2-40B4-BE49-F238E27FC236}">
                <a16:creationId xmlns:a16="http://schemas.microsoft.com/office/drawing/2014/main" id="{226BD2A8-BDBB-4D9E-B0CE-1B8A0CA24A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r-TR"/>
              <a:t>12.06.2021</a:t>
            </a:r>
          </a:p>
        </p:txBody>
      </p:sp>
      <p:sp>
        <p:nvSpPr>
          <p:cNvPr id="3" name="Alt Bilgi Yer Tutucusu 2">
            <a:extLst>
              <a:ext uri="{FF2B5EF4-FFF2-40B4-BE49-F238E27FC236}">
                <a16:creationId xmlns:a16="http://schemas.microsoft.com/office/drawing/2014/main" id="{29B224E6-BA9C-4D29-860F-64875FCEBE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Ahmet Gurbuz- Murat Gun</a:t>
            </a:r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93F6B289-8758-4DAB-9395-B80B514291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E9E5D-D5BC-4914-8DFD-B93272C58AE0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0077766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0CCF011A-642B-41FD-A25B-0930BB18BC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10829F78-A763-46D9-88EE-2E4F8FCBC9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5F4A96F4-9C8C-4D42-B06E-E11A538459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096429BA-A40A-426D-A3B5-07CCDA3195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r-TR"/>
              <a:t>12.06.2021</a:t>
            </a:r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42F3DC7F-EB5D-48FA-81D5-BB39EC3867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Ahmet Gurbuz- Murat Gun</a:t>
            </a:r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E9738520-73FC-4E26-81A8-6A13271E66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E9E5D-D5BC-4914-8DFD-B93272C58AE0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57578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E184A2D6-67BC-4C33-A3EF-0C1C1C7B41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Resim Yer Tutucusu 2">
            <a:extLst>
              <a:ext uri="{FF2B5EF4-FFF2-40B4-BE49-F238E27FC236}">
                <a16:creationId xmlns:a16="http://schemas.microsoft.com/office/drawing/2014/main" id="{763ED81C-80F4-4D10-933D-BA92D5E92DC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2EA85E76-E8A2-40BF-89FF-A5784EDC27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19394EC5-2AC0-4F70-9270-C08C0C4863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r-TR"/>
              <a:t>12.06.2021</a:t>
            </a:r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E243C5FE-36C7-4849-82EF-10D76E3989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Ahmet Gurbuz- Murat Gun</a:t>
            </a:r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D468D077-9B26-44C3-B04C-A8F612ED6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E9E5D-D5BC-4914-8DFD-B93272C58AE0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1052487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>
            <a:extLst>
              <a:ext uri="{FF2B5EF4-FFF2-40B4-BE49-F238E27FC236}">
                <a16:creationId xmlns:a16="http://schemas.microsoft.com/office/drawing/2014/main" id="{FD5F14FB-120B-463C-A54F-AB099CE775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ADAAFDC9-C1A6-4193-9D60-67844DCACA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8A50EDCD-D0FD-47BB-9CE2-12BD76D0F3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tr-TR"/>
              <a:t>12.06.2021</a:t>
            </a:r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0E51E70C-3EC8-43B5-A766-50B1FCD59C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tr-TR"/>
              <a:t>Ahmet Gurbuz- Murat Gun</a:t>
            </a:r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B71E029A-8DCE-4561-9743-FBC682E5F4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FE9E5D-D5BC-4914-8DFD-B93272C58AE0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3244608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13.png"/><Relationship Id="rId7" Type="http://schemas.openxmlformats.org/officeDocument/2006/relationships/image" Target="../media/image24.png"/><Relationship Id="rId12" Type="http://schemas.openxmlformats.org/officeDocument/2006/relationships/image" Target="../media/image21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11" Type="http://schemas.openxmlformats.org/officeDocument/2006/relationships/image" Target="../media/image20.png"/><Relationship Id="rId5" Type="http://schemas.openxmlformats.org/officeDocument/2006/relationships/image" Target="../media/image5.png"/><Relationship Id="rId10" Type="http://schemas.openxmlformats.org/officeDocument/2006/relationships/image" Target="../media/image27.svg"/><Relationship Id="rId4" Type="http://schemas.openxmlformats.org/officeDocument/2006/relationships/image" Target="../media/image14.svg"/><Relationship Id="rId9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3techs.com/technologies/details/ce-hsts" TargetMode="Externa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24.png"/><Relationship Id="rId7" Type="http://schemas.openxmlformats.org/officeDocument/2006/relationships/image" Target="../media/image5.png"/><Relationship Id="rId12" Type="http://schemas.openxmlformats.org/officeDocument/2006/relationships/image" Target="../media/image32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svg"/><Relationship Id="rId11" Type="http://schemas.openxmlformats.org/officeDocument/2006/relationships/image" Target="../media/image31.png"/><Relationship Id="rId5" Type="http://schemas.openxmlformats.org/officeDocument/2006/relationships/image" Target="../media/image20.png"/><Relationship Id="rId10" Type="http://schemas.openxmlformats.org/officeDocument/2006/relationships/image" Target="../media/image30.svg"/><Relationship Id="rId4" Type="http://schemas.openxmlformats.org/officeDocument/2006/relationships/image" Target="../media/image25.svg"/><Relationship Id="rId9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19.png"/><Relationship Id="rId3" Type="http://schemas.openxmlformats.org/officeDocument/2006/relationships/image" Target="../media/image11.png"/><Relationship Id="rId7" Type="http://schemas.openxmlformats.org/officeDocument/2006/relationships/image" Target="../media/image5.png"/><Relationship Id="rId12" Type="http://schemas.openxmlformats.org/officeDocument/2006/relationships/image" Target="../media/image18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svg"/><Relationship Id="rId11" Type="http://schemas.openxmlformats.org/officeDocument/2006/relationships/image" Target="../media/image17.png"/><Relationship Id="rId5" Type="http://schemas.openxmlformats.org/officeDocument/2006/relationships/image" Target="../media/image13.png"/><Relationship Id="rId10" Type="http://schemas.openxmlformats.org/officeDocument/2006/relationships/image" Target="../media/image16.svg"/><Relationship Id="rId4" Type="http://schemas.openxmlformats.org/officeDocument/2006/relationships/image" Target="../media/image12.svg"/><Relationship Id="rId9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21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21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Video 15">
            <a:extLst>
              <a:ext uri="{FF2B5EF4-FFF2-40B4-BE49-F238E27FC236}">
                <a16:creationId xmlns:a16="http://schemas.microsoft.com/office/drawing/2014/main" id="{7E4B56D2-BD42-48F2-A671-B63A5414480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1" b="285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C4E4F1F9-6666-4D49-9A92-5A928C6435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tr-TR" sz="5200" b="0" i="0" dirty="0" err="1">
                <a:solidFill>
                  <a:srgbClr val="FFFFFF"/>
                </a:solidFill>
                <a:effectLst/>
                <a:latin typeface="Montserrat Medium" panose="00000600000000000000" pitchFamily="50" charset="-94"/>
              </a:rPr>
              <a:t>Strict</a:t>
            </a:r>
            <a:r>
              <a:rPr lang="tr-TR" sz="5200" b="0" i="0" dirty="0">
                <a:solidFill>
                  <a:srgbClr val="FFFFFF"/>
                </a:solidFill>
                <a:effectLst/>
                <a:latin typeface="Montserrat Medium" panose="00000600000000000000" pitchFamily="50" charset="-94"/>
              </a:rPr>
              <a:t> Transport Security </a:t>
            </a:r>
            <a:r>
              <a:rPr lang="tr-TR" sz="5200" b="0" i="0" dirty="0" err="1">
                <a:solidFill>
                  <a:srgbClr val="FFFFFF"/>
                </a:solidFill>
                <a:effectLst/>
                <a:latin typeface="Montserrat Medium" panose="00000600000000000000" pitchFamily="50" charset="-94"/>
              </a:rPr>
              <a:t>Implementation</a:t>
            </a:r>
            <a:r>
              <a:rPr lang="tr-TR" sz="5200" b="0" i="0" dirty="0">
                <a:solidFill>
                  <a:srgbClr val="FFFFFF"/>
                </a:solidFill>
                <a:effectLst/>
                <a:latin typeface="Montserrat Medium" panose="00000600000000000000" pitchFamily="50" charset="-94"/>
              </a:rPr>
              <a:t> on http/</a:t>
            </a:r>
            <a:r>
              <a:rPr lang="tr-TR" sz="5200" b="0" i="0" dirty="0" err="1">
                <a:solidFill>
                  <a:srgbClr val="FFFFFF"/>
                </a:solidFill>
                <a:effectLst/>
                <a:latin typeface="Montserrat Medium" panose="00000600000000000000" pitchFamily="50" charset="-94"/>
              </a:rPr>
              <a:t>https</a:t>
            </a:r>
            <a:r>
              <a:rPr lang="tr-TR" sz="5200" b="0" i="0" dirty="0">
                <a:solidFill>
                  <a:srgbClr val="FFFFFF"/>
                </a:solidFill>
                <a:effectLst/>
                <a:latin typeface="Montserrat Medium" panose="00000600000000000000" pitchFamily="50" charset="-94"/>
              </a:rPr>
              <a:t> </a:t>
            </a:r>
            <a:r>
              <a:rPr lang="tr-TR" sz="5200" b="0" i="0" dirty="0" err="1">
                <a:solidFill>
                  <a:srgbClr val="FFFFFF"/>
                </a:solidFill>
                <a:effectLst/>
                <a:latin typeface="Montserrat Medium" panose="00000600000000000000" pitchFamily="50" charset="-94"/>
              </a:rPr>
              <a:t>conversion</a:t>
            </a:r>
            <a:endParaRPr lang="tr-TR" sz="5200" dirty="0">
              <a:solidFill>
                <a:srgbClr val="FFFFFF"/>
              </a:solidFill>
              <a:latin typeface="Montserrat Medium" panose="00000600000000000000" pitchFamily="50" charset="-94"/>
            </a:endParaRP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91C81659-0F45-4935-BD8A-66BD79443D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tr-TR" sz="3200" b="1" dirty="0">
                <a:solidFill>
                  <a:srgbClr val="FFFFFF"/>
                </a:solidFill>
                <a:latin typeface="Montserrat" panose="00000500000000000000" pitchFamily="50" charset="-94"/>
              </a:rPr>
              <a:t>Ahmet Gürbüz</a:t>
            </a:r>
          </a:p>
          <a:p>
            <a:r>
              <a:rPr lang="tr-TR" sz="3200" b="1" dirty="0">
                <a:solidFill>
                  <a:srgbClr val="FFFFFF"/>
                </a:solidFill>
                <a:latin typeface="Montserrat" panose="00000500000000000000" pitchFamily="50" charset="-94"/>
              </a:rPr>
              <a:t>Murat Gün</a:t>
            </a:r>
          </a:p>
        </p:txBody>
      </p:sp>
    </p:spTree>
    <p:extLst>
      <p:ext uri="{BB962C8B-B14F-4D97-AF65-F5344CB8AC3E}">
        <p14:creationId xmlns:p14="http://schemas.microsoft.com/office/powerpoint/2010/main" val="3715302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13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Resim 28">
            <a:extLst>
              <a:ext uri="{FF2B5EF4-FFF2-40B4-BE49-F238E27FC236}">
                <a16:creationId xmlns:a16="http://schemas.microsoft.com/office/drawing/2014/main" id="{90FD0108-AA7C-4DE2-902E-0888C2F7F4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93260"/>
            <a:ext cx="12192000" cy="312615"/>
          </a:xfrm>
          <a:prstGeom prst="rect">
            <a:avLst/>
          </a:prstGeom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0D5273C1-19C0-4899-89B9-51C1E364FB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9575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tr-TR" sz="3600" dirty="0" err="1">
                <a:latin typeface="Montserrat Medium" panose="00000600000000000000" pitchFamily="50" charset="-94"/>
              </a:rPr>
              <a:t>Preload</a:t>
            </a:r>
            <a:r>
              <a:rPr lang="tr-TR" sz="3600" dirty="0">
                <a:latin typeface="Montserrat Medium" panose="00000600000000000000" pitchFamily="50" charset="-94"/>
              </a:rPr>
              <a:t> Service</a:t>
            </a:r>
          </a:p>
        </p:txBody>
      </p:sp>
      <p:pic>
        <p:nvPicPr>
          <p:cNvPr id="5" name="Grafik 4" descr="Bulut ana hat">
            <a:extLst>
              <a:ext uri="{FF2B5EF4-FFF2-40B4-BE49-F238E27FC236}">
                <a16:creationId xmlns:a16="http://schemas.microsoft.com/office/drawing/2014/main" id="{31DB270B-C25F-45C3-9FAC-989F86AA4B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44156" y="3201160"/>
            <a:ext cx="1222829" cy="1222829"/>
          </a:xfrm>
          <a:prstGeom prst="rect">
            <a:avLst/>
          </a:prstGeom>
        </p:spPr>
      </p:pic>
      <p:pic>
        <p:nvPicPr>
          <p:cNvPr id="7" name="Grafik 6" descr="Sunucu düz dolguyla">
            <a:extLst>
              <a:ext uri="{FF2B5EF4-FFF2-40B4-BE49-F238E27FC236}">
                <a16:creationId xmlns:a16="http://schemas.microsoft.com/office/drawing/2014/main" id="{AB35E0D7-6A03-4B78-927B-4D148EEFEF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960556" y="3201160"/>
            <a:ext cx="1222829" cy="1222829"/>
          </a:xfrm>
          <a:prstGeom prst="rect">
            <a:avLst/>
          </a:prstGeom>
        </p:spPr>
      </p:pic>
      <p:pic>
        <p:nvPicPr>
          <p:cNvPr id="9" name="Grafik 8" descr="Kullanıcı düz dolguyla">
            <a:extLst>
              <a:ext uri="{FF2B5EF4-FFF2-40B4-BE49-F238E27FC236}">
                <a16:creationId xmlns:a16="http://schemas.microsoft.com/office/drawing/2014/main" id="{CD2E6AE9-9CDC-4082-A6B0-9C78FACA72F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88143" y="4423989"/>
            <a:ext cx="843397" cy="843397"/>
          </a:xfrm>
          <a:prstGeom prst="rect">
            <a:avLst/>
          </a:prstGeom>
        </p:spPr>
      </p:pic>
      <p:pic>
        <p:nvPicPr>
          <p:cNvPr id="11" name="Grafik 10" descr="Programcı Male düz dolguyla">
            <a:extLst>
              <a:ext uri="{FF2B5EF4-FFF2-40B4-BE49-F238E27FC236}">
                <a16:creationId xmlns:a16="http://schemas.microsoft.com/office/drawing/2014/main" id="{3FBD1F4E-781A-43D7-8EB4-9BFD989CDA7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715615" y="2028528"/>
            <a:ext cx="1222829" cy="1222829"/>
          </a:xfrm>
          <a:prstGeom prst="rect">
            <a:avLst/>
          </a:prstGeom>
        </p:spPr>
      </p:pic>
      <p:pic>
        <p:nvPicPr>
          <p:cNvPr id="13" name="Grafik 12" descr="İnternet düz dolguyla">
            <a:extLst>
              <a:ext uri="{FF2B5EF4-FFF2-40B4-BE49-F238E27FC236}">
                <a16:creationId xmlns:a16="http://schemas.microsoft.com/office/drawing/2014/main" id="{4979F1F9-CCA4-4D5C-B1F1-E08B34B68B9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715615" y="4241860"/>
            <a:ext cx="1222829" cy="1222829"/>
          </a:xfrm>
          <a:prstGeom prst="rect">
            <a:avLst/>
          </a:prstGeom>
        </p:spPr>
      </p:pic>
      <p:sp>
        <p:nvSpPr>
          <p:cNvPr id="27" name="Metin kutusu 26">
            <a:extLst>
              <a:ext uri="{FF2B5EF4-FFF2-40B4-BE49-F238E27FC236}">
                <a16:creationId xmlns:a16="http://schemas.microsoft.com/office/drawing/2014/main" id="{A41FDFE4-6EC0-4EAB-A978-D3349664903B}"/>
              </a:ext>
            </a:extLst>
          </p:cNvPr>
          <p:cNvSpPr txBox="1"/>
          <p:nvPr/>
        </p:nvSpPr>
        <p:spPr>
          <a:xfrm>
            <a:off x="1511211" y="3234306"/>
            <a:ext cx="1707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b="1" dirty="0" err="1"/>
              <a:t>WebSite</a:t>
            </a:r>
            <a:r>
              <a:rPr lang="tr-TR" b="1" dirty="0"/>
              <a:t> </a:t>
            </a:r>
            <a:r>
              <a:rPr lang="tr-TR" b="1" dirty="0" err="1"/>
              <a:t>Owner</a:t>
            </a:r>
            <a:endParaRPr lang="tr-TR" b="1" dirty="0"/>
          </a:p>
        </p:txBody>
      </p:sp>
      <p:sp>
        <p:nvSpPr>
          <p:cNvPr id="28" name="Metin kutusu 27">
            <a:extLst>
              <a:ext uri="{FF2B5EF4-FFF2-40B4-BE49-F238E27FC236}">
                <a16:creationId xmlns:a16="http://schemas.microsoft.com/office/drawing/2014/main" id="{E68CA11D-CF81-4BD6-BD5F-432C815034C6}"/>
              </a:ext>
            </a:extLst>
          </p:cNvPr>
          <p:cNvSpPr txBox="1"/>
          <p:nvPr/>
        </p:nvSpPr>
        <p:spPr>
          <a:xfrm>
            <a:off x="1598784" y="5181372"/>
            <a:ext cx="1456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b="1" dirty="0" err="1"/>
              <a:t>Website</a:t>
            </a:r>
            <a:r>
              <a:rPr lang="tr-TR" b="1" dirty="0"/>
              <a:t> User</a:t>
            </a:r>
          </a:p>
        </p:txBody>
      </p:sp>
      <p:sp>
        <p:nvSpPr>
          <p:cNvPr id="30" name="Metin kutusu 29">
            <a:extLst>
              <a:ext uri="{FF2B5EF4-FFF2-40B4-BE49-F238E27FC236}">
                <a16:creationId xmlns:a16="http://schemas.microsoft.com/office/drawing/2014/main" id="{1F0C61D7-443D-41F8-9F1C-4C1400DB1ECE}"/>
              </a:ext>
            </a:extLst>
          </p:cNvPr>
          <p:cNvSpPr txBox="1"/>
          <p:nvPr/>
        </p:nvSpPr>
        <p:spPr>
          <a:xfrm>
            <a:off x="4744360" y="4175697"/>
            <a:ext cx="18224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b="1" dirty="0"/>
              <a:t>HSTS </a:t>
            </a:r>
            <a:r>
              <a:rPr lang="tr-TR" b="1" dirty="0" err="1"/>
              <a:t>Preload</a:t>
            </a:r>
            <a:r>
              <a:rPr lang="tr-TR" b="1" dirty="0"/>
              <a:t> </a:t>
            </a:r>
            <a:r>
              <a:rPr lang="tr-TR" b="1" dirty="0" err="1"/>
              <a:t>List</a:t>
            </a:r>
            <a:endParaRPr lang="tr-TR" b="1" dirty="0"/>
          </a:p>
        </p:txBody>
      </p:sp>
      <p:sp>
        <p:nvSpPr>
          <p:cNvPr id="31" name="Metin kutusu 30">
            <a:extLst>
              <a:ext uri="{FF2B5EF4-FFF2-40B4-BE49-F238E27FC236}">
                <a16:creationId xmlns:a16="http://schemas.microsoft.com/office/drawing/2014/main" id="{618DCADB-AF86-4B7E-82E5-3A895D5620A1}"/>
              </a:ext>
            </a:extLst>
          </p:cNvPr>
          <p:cNvSpPr txBox="1"/>
          <p:nvPr/>
        </p:nvSpPr>
        <p:spPr>
          <a:xfrm>
            <a:off x="8958765" y="4276966"/>
            <a:ext cx="12904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b="1" dirty="0"/>
              <a:t>Web Server</a:t>
            </a:r>
          </a:p>
        </p:txBody>
      </p:sp>
      <p:grpSp>
        <p:nvGrpSpPr>
          <p:cNvPr id="3" name="Grup 2">
            <a:extLst>
              <a:ext uri="{FF2B5EF4-FFF2-40B4-BE49-F238E27FC236}">
                <a16:creationId xmlns:a16="http://schemas.microsoft.com/office/drawing/2014/main" id="{6CF3FA4F-6FEA-4369-83A4-1C8971CB8762}"/>
              </a:ext>
            </a:extLst>
          </p:cNvPr>
          <p:cNvGrpSpPr/>
          <p:nvPr/>
        </p:nvGrpSpPr>
        <p:grpSpPr>
          <a:xfrm>
            <a:off x="2938444" y="2470533"/>
            <a:ext cx="2521283" cy="1172632"/>
            <a:chOff x="2938444" y="2470533"/>
            <a:chExt cx="2521283" cy="1172632"/>
          </a:xfrm>
        </p:grpSpPr>
        <p:cxnSp>
          <p:nvCxnSpPr>
            <p:cNvPr id="15" name="Düz Ok Bağlayıcısı 14">
              <a:extLst>
                <a:ext uri="{FF2B5EF4-FFF2-40B4-BE49-F238E27FC236}">
                  <a16:creationId xmlns:a16="http://schemas.microsoft.com/office/drawing/2014/main" id="{3ACC73B7-5CA6-44E1-B89C-94CB2BD1428F}"/>
                </a:ext>
              </a:extLst>
            </p:cNvPr>
            <p:cNvCxnSpPr>
              <a:cxnSpLocks/>
            </p:cNvCxnSpPr>
            <p:nvPr/>
          </p:nvCxnSpPr>
          <p:spPr>
            <a:xfrm>
              <a:off x="2938444" y="2470533"/>
              <a:ext cx="2105712" cy="1172632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34" name="Metin kutusu 33">
              <a:extLst>
                <a:ext uri="{FF2B5EF4-FFF2-40B4-BE49-F238E27FC236}">
                  <a16:creationId xmlns:a16="http://schemas.microsoft.com/office/drawing/2014/main" id="{21576E09-909E-4B33-87DE-A3CAE12BEC9E}"/>
                </a:ext>
              </a:extLst>
            </p:cNvPr>
            <p:cNvSpPr txBox="1"/>
            <p:nvPr/>
          </p:nvSpPr>
          <p:spPr>
            <a:xfrm rot="1761414">
              <a:off x="2977467" y="2717324"/>
              <a:ext cx="24822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Activates the </a:t>
              </a:r>
              <a:r>
                <a:rPr lang="en-US" sz="1200" dirty="0" err="1"/>
                <a:t>hsts</a:t>
              </a:r>
              <a:r>
                <a:rPr lang="en-US" sz="1200" dirty="0"/>
                <a:t> protocol on the website</a:t>
              </a:r>
              <a:r>
                <a:rPr lang="tr-TR" sz="1200" dirty="0"/>
                <a:t> </a:t>
              </a:r>
              <a:r>
                <a:rPr lang="tr-TR" sz="1200" dirty="0" err="1"/>
                <a:t>with</a:t>
              </a:r>
              <a:r>
                <a:rPr lang="tr-TR" sz="1200" dirty="0"/>
                <a:t> </a:t>
              </a:r>
              <a:r>
                <a:rPr lang="tr-TR" sz="1200" dirty="0" err="1"/>
                <a:t>preload</a:t>
              </a:r>
              <a:r>
                <a:rPr lang="tr-TR" sz="1200" dirty="0"/>
                <a:t> </a:t>
              </a:r>
              <a:r>
                <a:rPr lang="tr-TR" sz="1200" dirty="0" err="1"/>
                <a:t>keyword</a:t>
              </a:r>
              <a:r>
                <a:rPr lang="tr-TR" sz="1200" dirty="0"/>
                <a:t>.</a:t>
              </a:r>
            </a:p>
          </p:txBody>
        </p:sp>
      </p:grpSp>
      <p:grpSp>
        <p:nvGrpSpPr>
          <p:cNvPr id="6" name="Grup 5">
            <a:extLst>
              <a:ext uri="{FF2B5EF4-FFF2-40B4-BE49-F238E27FC236}">
                <a16:creationId xmlns:a16="http://schemas.microsoft.com/office/drawing/2014/main" id="{75BEF3A4-4EEA-4CBE-8447-0BBF6C1CC6FD}"/>
              </a:ext>
            </a:extLst>
          </p:cNvPr>
          <p:cNvGrpSpPr/>
          <p:nvPr/>
        </p:nvGrpSpPr>
        <p:grpSpPr>
          <a:xfrm>
            <a:off x="6266985" y="3514213"/>
            <a:ext cx="2901331" cy="298362"/>
            <a:chOff x="6266985" y="3514213"/>
            <a:chExt cx="2901331" cy="298362"/>
          </a:xfrm>
        </p:grpSpPr>
        <p:cxnSp>
          <p:nvCxnSpPr>
            <p:cNvPr id="20" name="Düz Ok Bağlayıcısı 19">
              <a:extLst>
                <a:ext uri="{FF2B5EF4-FFF2-40B4-BE49-F238E27FC236}">
                  <a16:creationId xmlns:a16="http://schemas.microsoft.com/office/drawing/2014/main" id="{41F1AFB2-647B-4F5C-80A5-61B079842B32}"/>
                </a:ext>
              </a:extLst>
            </p:cNvPr>
            <p:cNvCxnSpPr>
              <a:stCxn id="5" idx="3"/>
              <a:endCxn id="7" idx="1"/>
            </p:cNvCxnSpPr>
            <p:nvPr/>
          </p:nvCxnSpPr>
          <p:spPr>
            <a:xfrm>
              <a:off x="6266985" y="3812575"/>
              <a:ext cx="269357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35" name="Metin kutusu 34">
              <a:extLst>
                <a:ext uri="{FF2B5EF4-FFF2-40B4-BE49-F238E27FC236}">
                  <a16:creationId xmlns:a16="http://schemas.microsoft.com/office/drawing/2014/main" id="{9D39570A-5D2B-4DAC-B529-9A2462E904DE}"/>
                </a:ext>
              </a:extLst>
            </p:cNvPr>
            <p:cNvSpPr txBox="1"/>
            <p:nvPr/>
          </p:nvSpPr>
          <p:spPr>
            <a:xfrm>
              <a:off x="6686056" y="3514213"/>
              <a:ext cx="248226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r-TR" sz="1200" dirty="0"/>
                <a:t>https://obs.mu.edu.tr</a:t>
              </a:r>
            </a:p>
          </p:txBody>
        </p:sp>
      </p:grpSp>
      <p:sp>
        <p:nvSpPr>
          <p:cNvPr id="36" name="Metin kutusu 35">
            <a:extLst>
              <a:ext uri="{FF2B5EF4-FFF2-40B4-BE49-F238E27FC236}">
                <a16:creationId xmlns:a16="http://schemas.microsoft.com/office/drawing/2014/main" id="{7994AB29-8740-456F-8A28-F8830D1BBD1E}"/>
              </a:ext>
            </a:extLst>
          </p:cNvPr>
          <p:cNvSpPr txBox="1"/>
          <p:nvPr/>
        </p:nvSpPr>
        <p:spPr>
          <a:xfrm>
            <a:off x="4950010" y="4519618"/>
            <a:ext cx="15336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200" dirty="0" err="1"/>
              <a:t>Checks</a:t>
            </a:r>
            <a:r>
              <a:rPr lang="tr-TR" sz="1200" dirty="0"/>
              <a:t> obs.mu.edu.tr</a:t>
            </a:r>
          </a:p>
          <a:p>
            <a:pPr algn="ctr"/>
            <a:r>
              <a:rPr lang="tr-TR" sz="1200" dirty="0"/>
              <a:t>in HSTS </a:t>
            </a:r>
            <a:r>
              <a:rPr lang="tr-TR" sz="1200" dirty="0" err="1"/>
              <a:t>Preload</a:t>
            </a:r>
            <a:r>
              <a:rPr lang="tr-TR" sz="1200" dirty="0"/>
              <a:t> </a:t>
            </a:r>
            <a:r>
              <a:rPr lang="tr-TR" sz="1200" dirty="0" err="1"/>
              <a:t>List</a:t>
            </a:r>
            <a:endParaRPr lang="tr-TR" sz="1200" dirty="0"/>
          </a:p>
        </p:txBody>
      </p:sp>
      <p:grpSp>
        <p:nvGrpSpPr>
          <p:cNvPr id="8" name="Grup 7">
            <a:extLst>
              <a:ext uri="{FF2B5EF4-FFF2-40B4-BE49-F238E27FC236}">
                <a16:creationId xmlns:a16="http://schemas.microsoft.com/office/drawing/2014/main" id="{26FD8244-12E1-4E8D-92E1-6BB85650A4BD}"/>
              </a:ext>
            </a:extLst>
          </p:cNvPr>
          <p:cNvGrpSpPr/>
          <p:nvPr/>
        </p:nvGrpSpPr>
        <p:grpSpPr>
          <a:xfrm>
            <a:off x="2327029" y="4646299"/>
            <a:ext cx="7276977" cy="1458512"/>
            <a:chOff x="2327029" y="4646299"/>
            <a:chExt cx="7276977" cy="1458512"/>
          </a:xfrm>
        </p:grpSpPr>
        <p:cxnSp>
          <p:nvCxnSpPr>
            <p:cNvPr id="24" name="Bağlayıcı: Dirsek 23">
              <a:extLst>
                <a:ext uri="{FF2B5EF4-FFF2-40B4-BE49-F238E27FC236}">
                  <a16:creationId xmlns:a16="http://schemas.microsoft.com/office/drawing/2014/main" id="{F63F91F8-8390-434F-9261-E889B0AEF95A}"/>
                </a:ext>
              </a:extLst>
            </p:cNvPr>
            <p:cNvCxnSpPr>
              <a:cxnSpLocks/>
              <a:stCxn id="31" idx="2"/>
              <a:endCxn id="28" idx="2"/>
            </p:cNvCxnSpPr>
            <p:nvPr/>
          </p:nvCxnSpPr>
          <p:spPr>
            <a:xfrm rot="5400000">
              <a:off x="5513315" y="1460013"/>
              <a:ext cx="904406" cy="7276977"/>
            </a:xfrm>
            <a:prstGeom prst="bentConnector3">
              <a:avLst>
                <a:gd name="adj1" fmla="val 125276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37" name="Metin kutusu 36">
              <a:extLst>
                <a:ext uri="{FF2B5EF4-FFF2-40B4-BE49-F238E27FC236}">
                  <a16:creationId xmlns:a16="http://schemas.microsoft.com/office/drawing/2014/main" id="{B236AC7C-57C6-47DF-8AF7-7E1206F48ED1}"/>
                </a:ext>
              </a:extLst>
            </p:cNvPr>
            <p:cNvSpPr txBox="1"/>
            <p:nvPr/>
          </p:nvSpPr>
          <p:spPr>
            <a:xfrm>
              <a:off x="3778104" y="5827812"/>
              <a:ext cx="497776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r-TR" sz="1200" dirty="0" err="1"/>
                <a:t>Strict</a:t>
              </a:r>
              <a:r>
                <a:rPr lang="tr-TR" sz="1200" dirty="0"/>
                <a:t>-Transport-Security: </a:t>
              </a:r>
              <a:r>
                <a:rPr lang="tr-TR" sz="1200" dirty="0" err="1"/>
                <a:t>max-age</a:t>
              </a:r>
              <a:r>
                <a:rPr lang="tr-TR" sz="1200" dirty="0"/>
                <a:t>=31556926;inculudeSubDomains;preload</a:t>
              </a:r>
            </a:p>
          </p:txBody>
        </p:sp>
      </p:grpSp>
      <p:grpSp>
        <p:nvGrpSpPr>
          <p:cNvPr id="4" name="Grup 3">
            <a:extLst>
              <a:ext uri="{FF2B5EF4-FFF2-40B4-BE49-F238E27FC236}">
                <a16:creationId xmlns:a16="http://schemas.microsoft.com/office/drawing/2014/main" id="{0FF21910-6D14-4C39-B789-FD4D94034933}"/>
              </a:ext>
            </a:extLst>
          </p:cNvPr>
          <p:cNvGrpSpPr/>
          <p:nvPr/>
        </p:nvGrpSpPr>
        <p:grpSpPr>
          <a:xfrm>
            <a:off x="2938444" y="4034973"/>
            <a:ext cx="2105712" cy="818302"/>
            <a:chOff x="2938444" y="4034973"/>
            <a:chExt cx="2105712" cy="818302"/>
          </a:xfrm>
        </p:grpSpPr>
        <p:cxnSp>
          <p:nvCxnSpPr>
            <p:cNvPr id="17" name="Düz Ok Bağlayıcısı 16">
              <a:extLst>
                <a:ext uri="{FF2B5EF4-FFF2-40B4-BE49-F238E27FC236}">
                  <a16:creationId xmlns:a16="http://schemas.microsoft.com/office/drawing/2014/main" id="{1F0DEC14-D390-47EB-86A3-A41468060A46}"/>
                </a:ext>
              </a:extLst>
            </p:cNvPr>
            <p:cNvCxnSpPr>
              <a:cxnSpLocks/>
              <a:stCxn id="13" idx="3"/>
            </p:cNvCxnSpPr>
            <p:nvPr/>
          </p:nvCxnSpPr>
          <p:spPr>
            <a:xfrm flipV="1">
              <a:off x="2938444" y="4034973"/>
              <a:ext cx="2105712" cy="818302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2" name="Metin kutusu 21">
              <a:extLst>
                <a:ext uri="{FF2B5EF4-FFF2-40B4-BE49-F238E27FC236}">
                  <a16:creationId xmlns:a16="http://schemas.microsoft.com/office/drawing/2014/main" id="{C7E985EC-B3A2-45FE-B021-74BAC8BE8FFF}"/>
                </a:ext>
              </a:extLst>
            </p:cNvPr>
            <p:cNvSpPr txBox="1"/>
            <p:nvPr/>
          </p:nvSpPr>
          <p:spPr>
            <a:xfrm rot="20372399">
              <a:off x="3072425" y="4219201"/>
              <a:ext cx="15693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r-TR" sz="1200" dirty="0"/>
                <a:t>http://obs.mu.edu.tr</a:t>
              </a:r>
            </a:p>
          </p:txBody>
        </p:sp>
      </p:grpSp>
      <p:sp>
        <p:nvSpPr>
          <p:cNvPr id="10" name="Veri Yer Tutucusu 9">
            <a:extLst>
              <a:ext uri="{FF2B5EF4-FFF2-40B4-BE49-F238E27FC236}">
                <a16:creationId xmlns:a16="http://schemas.microsoft.com/office/drawing/2014/main" id="{4062511C-CE08-461F-9784-B5617420FC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r-TR">
                <a:solidFill>
                  <a:schemeClr val="bg1">
                    <a:lumMod val="75000"/>
                  </a:schemeClr>
                </a:solidFill>
              </a:rPr>
              <a:t>12.06.2021</a:t>
            </a:r>
          </a:p>
        </p:txBody>
      </p:sp>
      <p:sp>
        <p:nvSpPr>
          <p:cNvPr id="12" name="Alt Bilgi Yer Tutucusu 11">
            <a:extLst>
              <a:ext uri="{FF2B5EF4-FFF2-40B4-BE49-F238E27FC236}">
                <a16:creationId xmlns:a16="http://schemas.microsoft.com/office/drawing/2014/main" id="{967AFA28-CDA9-4CBC-9CE4-59A42ACA83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>
                <a:solidFill>
                  <a:schemeClr val="bg1">
                    <a:lumMod val="75000"/>
                  </a:schemeClr>
                </a:solidFill>
              </a:rPr>
              <a:t>Ahmet Gurbuz- Murat Gun</a:t>
            </a:r>
          </a:p>
        </p:txBody>
      </p:sp>
      <p:sp>
        <p:nvSpPr>
          <p:cNvPr id="14" name="Slayt Numarası Yer Tutucusu 13">
            <a:extLst>
              <a:ext uri="{FF2B5EF4-FFF2-40B4-BE49-F238E27FC236}">
                <a16:creationId xmlns:a16="http://schemas.microsoft.com/office/drawing/2014/main" id="{1E1BA77B-E78E-4DC1-AA2D-0DFE3E4C3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E9E5D-D5BC-4914-8DFD-B93272C58AE0}" type="slidenum">
              <a:rPr lang="tr-TR" smtClean="0">
                <a:solidFill>
                  <a:schemeClr val="bg1">
                    <a:lumMod val="75000"/>
                  </a:schemeClr>
                </a:solidFill>
              </a:rPr>
              <a:t>10</a:t>
            </a:fld>
            <a:endParaRPr lang="tr-TR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32" name="Resim 31">
            <a:extLst>
              <a:ext uri="{FF2B5EF4-FFF2-40B4-BE49-F238E27FC236}">
                <a16:creationId xmlns:a16="http://schemas.microsoft.com/office/drawing/2014/main" id="{418C781E-3879-4824-BCD1-8B9CFE1EF5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5372"/>
            <a:ext cx="12192000" cy="312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653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6">
            <a:extLst>
              <a:ext uri="{FF2B5EF4-FFF2-40B4-BE49-F238E27FC236}">
                <a16:creationId xmlns:a16="http://schemas.microsoft.com/office/drawing/2014/main" id="{A5711A0E-A428-4ED1-96CB-33D69FD84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0874" y="2043803"/>
            <a:ext cx="10190252" cy="80683"/>
          </a:xfrm>
          <a:prstGeom prst="rect">
            <a:avLst/>
          </a:prstGeom>
          <a:solidFill>
            <a:schemeClr val="tx1">
              <a:lumMod val="50000"/>
              <a:lumOff val="5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Resim 31">
            <a:extLst>
              <a:ext uri="{FF2B5EF4-FFF2-40B4-BE49-F238E27FC236}">
                <a16:creationId xmlns:a16="http://schemas.microsoft.com/office/drawing/2014/main" id="{418C781E-3879-4824-BCD1-8B9CFE1EF5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4" y="1993656"/>
            <a:ext cx="9886950" cy="180975"/>
          </a:xfrm>
          <a:prstGeom prst="rect">
            <a:avLst/>
          </a:prstGeom>
        </p:spPr>
      </p:pic>
      <p:pic>
        <p:nvPicPr>
          <p:cNvPr id="29" name="Resim 28">
            <a:extLst>
              <a:ext uri="{FF2B5EF4-FFF2-40B4-BE49-F238E27FC236}">
                <a16:creationId xmlns:a16="http://schemas.microsoft.com/office/drawing/2014/main" id="{90FD0108-AA7C-4DE2-902E-0888C2F7F4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938" y="6460235"/>
            <a:ext cx="9886950" cy="193675"/>
          </a:xfrm>
          <a:prstGeom prst="rect">
            <a:avLst/>
          </a:prstGeom>
        </p:spPr>
      </p:pic>
      <p:sp>
        <p:nvSpPr>
          <p:cNvPr id="10" name="Veri Yer Tutucusu 9">
            <a:extLst>
              <a:ext uri="{FF2B5EF4-FFF2-40B4-BE49-F238E27FC236}">
                <a16:creationId xmlns:a16="http://schemas.microsoft.com/office/drawing/2014/main" id="{4062511C-CE08-461F-9784-B5617420FC3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tr-TR">
                <a:solidFill>
                  <a:prstClr val="black">
                    <a:tint val="75000"/>
                  </a:prstClr>
                </a:solidFill>
              </a:rPr>
              <a:t>12.06.2021</a:t>
            </a:r>
          </a:p>
        </p:txBody>
      </p:sp>
      <p:sp>
        <p:nvSpPr>
          <p:cNvPr id="12" name="Alt Bilgi Yer Tutucusu 11">
            <a:extLst>
              <a:ext uri="{FF2B5EF4-FFF2-40B4-BE49-F238E27FC236}">
                <a16:creationId xmlns:a16="http://schemas.microsoft.com/office/drawing/2014/main" id="{967AFA28-CDA9-4CBC-9CE4-59A42ACA83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tr-TR">
                <a:solidFill>
                  <a:prstClr val="black">
                    <a:tint val="75000"/>
                  </a:prstClr>
                </a:solidFill>
              </a:rPr>
              <a:t>Ahmet Gurbuz- Murat Gun</a:t>
            </a:r>
          </a:p>
        </p:txBody>
      </p:sp>
      <p:sp>
        <p:nvSpPr>
          <p:cNvPr id="14" name="Slayt Numarası Yer Tutucusu 13">
            <a:extLst>
              <a:ext uri="{FF2B5EF4-FFF2-40B4-BE49-F238E27FC236}">
                <a16:creationId xmlns:a16="http://schemas.microsoft.com/office/drawing/2014/main" id="{1E1BA77B-E78E-4DC1-AA2D-0DFE3E4C3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9FE9E5D-D5BC-4914-8DFD-B93272C58AE0}" type="slidenum">
              <a:rPr lang="tr-TR">
                <a:solidFill>
                  <a:prstClr val="black">
                    <a:tint val="75000"/>
                  </a:prstClr>
                </a:solidFill>
              </a:rPr>
              <a:pPr>
                <a:spcAft>
                  <a:spcPts val="600"/>
                </a:spcAft>
              </a:pPr>
              <a:t>11</a:t>
            </a:fld>
            <a:endParaRPr lang="tr-T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3" name="Metin kutusu 22">
            <a:extLst>
              <a:ext uri="{FF2B5EF4-FFF2-40B4-BE49-F238E27FC236}">
                <a16:creationId xmlns:a16="http://schemas.microsoft.com/office/drawing/2014/main" id="{A7235926-B8DD-4928-9A09-C83A846BEAB1}"/>
              </a:ext>
            </a:extLst>
          </p:cNvPr>
          <p:cNvSpPr txBox="1"/>
          <p:nvPr/>
        </p:nvSpPr>
        <p:spPr>
          <a:xfrm>
            <a:off x="3880138" y="5664331"/>
            <a:ext cx="4730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b="1" dirty="0" err="1"/>
              <a:t>Table</a:t>
            </a:r>
            <a:r>
              <a:rPr lang="tr-TR" b="1" dirty="0"/>
              <a:t> 1. </a:t>
            </a:r>
            <a:r>
              <a:rPr lang="tr-TR" dirty="0"/>
              <a:t>HSTS</a:t>
            </a:r>
            <a:r>
              <a:rPr lang="en-US" dirty="0"/>
              <a:t> usage rates Among 10 million sites</a:t>
            </a:r>
            <a:endParaRPr lang="tr-TR" dirty="0"/>
          </a:p>
        </p:txBody>
      </p:sp>
      <p:sp>
        <p:nvSpPr>
          <p:cNvPr id="40" name="Başlık 1">
            <a:extLst>
              <a:ext uri="{FF2B5EF4-FFF2-40B4-BE49-F238E27FC236}">
                <a16:creationId xmlns:a16="http://schemas.microsoft.com/office/drawing/2014/main" id="{E5A10891-9B78-4D15-A9D9-DECBBE01F5BD}"/>
              </a:ext>
            </a:extLst>
          </p:cNvPr>
          <p:cNvSpPr txBox="1">
            <a:spLocks/>
          </p:cNvSpPr>
          <p:nvPr/>
        </p:nvSpPr>
        <p:spPr>
          <a:xfrm>
            <a:off x="867496" y="22630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tr-TR" sz="3600" dirty="0">
                <a:latin typeface="Montserrat Medium" panose="00000600000000000000" pitchFamily="50" charset="-94"/>
              </a:rPr>
              <a:t>HSTS Usage Popularity</a:t>
            </a:r>
          </a:p>
        </p:txBody>
      </p:sp>
      <p:pic>
        <p:nvPicPr>
          <p:cNvPr id="44" name="Resim 43">
            <a:extLst>
              <a:ext uri="{FF2B5EF4-FFF2-40B4-BE49-F238E27FC236}">
                <a16:creationId xmlns:a16="http://schemas.microsoft.com/office/drawing/2014/main" id="{738850DB-CD0E-4673-9953-563DABD4C2E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77"/>
          <a:stretch/>
        </p:blipFill>
        <p:spPr>
          <a:xfrm>
            <a:off x="3581400" y="2221221"/>
            <a:ext cx="5087792" cy="3348527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9" name="Metin kutusu 38">
            <a:extLst>
              <a:ext uri="{FF2B5EF4-FFF2-40B4-BE49-F238E27FC236}">
                <a16:creationId xmlns:a16="http://schemas.microsoft.com/office/drawing/2014/main" id="{0257542A-F0F2-4FCA-925B-AF3A81CFBD9F}"/>
              </a:ext>
            </a:extLst>
          </p:cNvPr>
          <p:cNvSpPr txBox="1"/>
          <p:nvPr/>
        </p:nvSpPr>
        <p:spPr>
          <a:xfrm>
            <a:off x="1066339" y="1237574"/>
            <a:ext cx="9821485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  <a:hlinkClick r:id="rId4"/>
              </a:rPr>
              <a:t>https://w3techs.com/technologies/details/ce-hsts</a:t>
            </a:r>
            <a:br>
              <a:rPr lang="tr-TR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</a:br>
            <a:r>
              <a:rPr lang="en-US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de los Santos, Sergio, et al. "Implementation state of HSTS and HPKP in both browsers and servers." </a:t>
            </a:r>
            <a:r>
              <a:rPr lang="en-US" sz="14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International Conference on Cryptology and Network Security</a:t>
            </a:r>
            <a:r>
              <a:rPr lang="en-US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Springer, Cham, 2016.</a:t>
            </a:r>
            <a:endParaRPr lang="tr-TR" sz="1400" dirty="0"/>
          </a:p>
        </p:txBody>
      </p:sp>
    </p:spTree>
    <p:extLst>
      <p:ext uri="{BB962C8B-B14F-4D97-AF65-F5344CB8AC3E}">
        <p14:creationId xmlns:p14="http://schemas.microsoft.com/office/powerpoint/2010/main" val="28881700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Resim 6">
            <a:extLst>
              <a:ext uri="{FF2B5EF4-FFF2-40B4-BE49-F238E27FC236}">
                <a16:creationId xmlns:a16="http://schemas.microsoft.com/office/drawing/2014/main" id="{082074D3-0CA5-4D77-B489-3D64846227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93260"/>
            <a:ext cx="12192000" cy="312615"/>
          </a:xfrm>
          <a:prstGeom prst="rect">
            <a:avLst/>
          </a:prstGeom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7677A784-C73C-4453-A9AE-3AC2F38537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1286" y="385276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tr-TR" sz="3600" dirty="0">
                <a:latin typeface="Montserrat Medium" panose="00000600000000000000" pitchFamily="50" charset="-94"/>
              </a:rPr>
              <a:t>Attack </a:t>
            </a:r>
            <a:r>
              <a:rPr lang="tr-TR" sz="3600" dirty="0" err="1">
                <a:latin typeface="Montserrat Medium" panose="00000600000000000000" pitchFamily="50" charset="-94"/>
              </a:rPr>
              <a:t>Types</a:t>
            </a:r>
            <a:endParaRPr lang="tr-TR" sz="3600" dirty="0">
              <a:latin typeface="Montserrat Medium" panose="00000600000000000000" pitchFamily="50" charset="-94"/>
            </a:endParaRP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2E2D7F9C-641A-42B8-941B-1FDC2B81B5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r-TR" dirty="0">
                <a:solidFill>
                  <a:schemeClr val="bg1">
                    <a:lumMod val="75000"/>
                  </a:schemeClr>
                </a:solidFill>
              </a:rPr>
              <a:t>12.06.2021</a:t>
            </a:r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18907167-98A2-48D6-B7D8-3B81E6FDBF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>
                <a:solidFill>
                  <a:schemeClr val="bg1">
                    <a:lumMod val="75000"/>
                  </a:schemeClr>
                </a:solidFill>
              </a:rPr>
              <a:t>Ahmet Gurbuz- Murat Gun</a:t>
            </a:r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431A2489-C5DF-4CEE-A36A-52D8B7C980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E9E5D-D5BC-4914-8DFD-B93272C58AE0}" type="slidenum">
              <a:rPr lang="tr-TR" smtClean="0">
                <a:solidFill>
                  <a:schemeClr val="bg1">
                    <a:lumMod val="75000"/>
                  </a:schemeClr>
                </a:solidFill>
              </a:rPr>
              <a:t>12</a:t>
            </a:fld>
            <a:endParaRPr lang="tr-TR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15" name="Grafik 14" descr="Kullanıcı düz dolguyla">
            <a:extLst>
              <a:ext uri="{FF2B5EF4-FFF2-40B4-BE49-F238E27FC236}">
                <a16:creationId xmlns:a16="http://schemas.microsoft.com/office/drawing/2014/main" id="{E0E30A55-35DB-4FF1-81F1-D88DFDE12A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55343" y="2653248"/>
            <a:ext cx="843397" cy="843397"/>
          </a:xfrm>
          <a:prstGeom prst="rect">
            <a:avLst/>
          </a:prstGeom>
        </p:spPr>
      </p:pic>
      <p:pic>
        <p:nvPicPr>
          <p:cNvPr id="16" name="Grafik 15" descr="İnternet düz dolguyla">
            <a:extLst>
              <a:ext uri="{FF2B5EF4-FFF2-40B4-BE49-F238E27FC236}">
                <a16:creationId xmlns:a16="http://schemas.microsoft.com/office/drawing/2014/main" id="{A70E6C3C-73DE-4044-9445-05772A3503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382815" y="2471119"/>
            <a:ext cx="1222829" cy="1222829"/>
          </a:xfrm>
          <a:prstGeom prst="rect">
            <a:avLst/>
          </a:prstGeom>
        </p:spPr>
      </p:pic>
      <p:pic>
        <p:nvPicPr>
          <p:cNvPr id="17" name="Grafik 16" descr="Sunucu düz dolguyla">
            <a:extLst>
              <a:ext uri="{FF2B5EF4-FFF2-40B4-BE49-F238E27FC236}">
                <a16:creationId xmlns:a16="http://schemas.microsoft.com/office/drawing/2014/main" id="{E7776996-3DD3-48D0-8227-0E47BD83927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772529" y="2418959"/>
            <a:ext cx="1222829" cy="1222829"/>
          </a:xfrm>
          <a:prstGeom prst="rect">
            <a:avLst/>
          </a:prstGeom>
        </p:spPr>
      </p:pic>
      <p:sp>
        <p:nvSpPr>
          <p:cNvPr id="18" name="Metin kutusu 17">
            <a:extLst>
              <a:ext uri="{FF2B5EF4-FFF2-40B4-BE49-F238E27FC236}">
                <a16:creationId xmlns:a16="http://schemas.microsoft.com/office/drawing/2014/main" id="{26DF6498-7397-49B3-B8D0-C723D6C1E931}"/>
              </a:ext>
            </a:extLst>
          </p:cNvPr>
          <p:cNvSpPr txBox="1"/>
          <p:nvPr/>
        </p:nvSpPr>
        <p:spPr>
          <a:xfrm>
            <a:off x="8770738" y="3494765"/>
            <a:ext cx="12904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b="1" dirty="0"/>
              <a:t>Web Server</a:t>
            </a:r>
          </a:p>
        </p:txBody>
      </p:sp>
      <p:grpSp>
        <p:nvGrpSpPr>
          <p:cNvPr id="51" name="Grup 50">
            <a:extLst>
              <a:ext uri="{FF2B5EF4-FFF2-40B4-BE49-F238E27FC236}">
                <a16:creationId xmlns:a16="http://schemas.microsoft.com/office/drawing/2014/main" id="{F493D6AE-6C5A-4F58-9369-E30084203BCB}"/>
              </a:ext>
            </a:extLst>
          </p:cNvPr>
          <p:cNvGrpSpPr/>
          <p:nvPr/>
        </p:nvGrpSpPr>
        <p:grpSpPr>
          <a:xfrm>
            <a:off x="5590492" y="4368253"/>
            <a:ext cx="1325562" cy="1325562"/>
            <a:chOff x="5590492" y="4368253"/>
            <a:chExt cx="1325562" cy="1325562"/>
          </a:xfrm>
        </p:grpSpPr>
        <p:pic>
          <p:nvPicPr>
            <p:cNvPr id="20" name="Grafik 19" descr="Programcı dişi düz dolguyla">
              <a:extLst>
                <a:ext uri="{FF2B5EF4-FFF2-40B4-BE49-F238E27FC236}">
                  <a16:creationId xmlns:a16="http://schemas.microsoft.com/office/drawing/2014/main" id="{D65BBFC5-67BD-4A3A-BBC6-AEA12AF94AC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590492" y="4368253"/>
              <a:ext cx="1325562" cy="1325562"/>
            </a:xfrm>
            <a:prstGeom prst="rect">
              <a:avLst/>
            </a:prstGeom>
          </p:spPr>
        </p:pic>
        <p:sp>
          <p:nvSpPr>
            <p:cNvPr id="21" name="Dikdörtgen 20">
              <a:extLst>
                <a:ext uri="{FF2B5EF4-FFF2-40B4-BE49-F238E27FC236}">
                  <a16:creationId xmlns:a16="http://schemas.microsoft.com/office/drawing/2014/main" id="{311DAFC0-8B70-4186-B522-C36D6178F026}"/>
                </a:ext>
              </a:extLst>
            </p:cNvPr>
            <p:cNvSpPr/>
            <p:nvPr/>
          </p:nvSpPr>
          <p:spPr>
            <a:xfrm>
              <a:off x="6064590" y="4847771"/>
              <a:ext cx="377371" cy="12954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</p:grpSp>
      <p:cxnSp>
        <p:nvCxnSpPr>
          <p:cNvPr id="23" name="Düz Ok Bağlayıcısı 22">
            <a:extLst>
              <a:ext uri="{FF2B5EF4-FFF2-40B4-BE49-F238E27FC236}">
                <a16:creationId xmlns:a16="http://schemas.microsoft.com/office/drawing/2014/main" id="{1D9B3C94-AE59-4A7C-8787-3962AEFBF848}"/>
              </a:ext>
            </a:extLst>
          </p:cNvPr>
          <p:cNvCxnSpPr>
            <a:cxnSpLocks/>
            <a:stCxn id="16" idx="3"/>
            <a:endCxn id="17" idx="1"/>
          </p:cNvCxnSpPr>
          <p:nvPr/>
        </p:nvCxnSpPr>
        <p:spPr>
          <a:xfrm flipV="1">
            <a:off x="3605644" y="3030374"/>
            <a:ext cx="5166885" cy="5216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2" name="Metin kutusu 41">
            <a:extLst>
              <a:ext uri="{FF2B5EF4-FFF2-40B4-BE49-F238E27FC236}">
                <a16:creationId xmlns:a16="http://schemas.microsoft.com/office/drawing/2014/main" id="{200E413B-A966-4EB2-B481-B789AE866E89}"/>
              </a:ext>
            </a:extLst>
          </p:cNvPr>
          <p:cNvSpPr txBox="1"/>
          <p:nvPr/>
        </p:nvSpPr>
        <p:spPr>
          <a:xfrm>
            <a:off x="5761343" y="5598596"/>
            <a:ext cx="983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b="1" dirty="0" err="1"/>
              <a:t>Attacker</a:t>
            </a:r>
            <a:endParaRPr lang="tr-TR" b="1" dirty="0"/>
          </a:p>
        </p:txBody>
      </p:sp>
      <p:pic>
        <p:nvPicPr>
          <p:cNvPr id="44" name="Grafik 43" descr="Kapat düz dolguyla">
            <a:extLst>
              <a:ext uri="{FF2B5EF4-FFF2-40B4-BE49-F238E27FC236}">
                <a16:creationId xmlns:a16="http://schemas.microsoft.com/office/drawing/2014/main" id="{2BE95ED0-1D27-44CA-979C-0FF8FBD4641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938540" y="2732194"/>
            <a:ext cx="629469" cy="629469"/>
          </a:xfrm>
          <a:prstGeom prst="rect">
            <a:avLst/>
          </a:prstGeom>
        </p:spPr>
      </p:pic>
      <p:sp>
        <p:nvSpPr>
          <p:cNvPr id="46" name="Metin kutusu 45">
            <a:extLst>
              <a:ext uri="{FF2B5EF4-FFF2-40B4-BE49-F238E27FC236}">
                <a16:creationId xmlns:a16="http://schemas.microsoft.com/office/drawing/2014/main" id="{115C3CF1-171D-4A36-AA41-C8B5FB7D860F}"/>
              </a:ext>
            </a:extLst>
          </p:cNvPr>
          <p:cNvSpPr txBox="1"/>
          <p:nvPr/>
        </p:nvSpPr>
        <p:spPr>
          <a:xfrm>
            <a:off x="2209740" y="3423268"/>
            <a:ext cx="1456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b="1" dirty="0" err="1"/>
              <a:t>Website</a:t>
            </a:r>
            <a:r>
              <a:rPr lang="tr-TR" b="1" dirty="0"/>
              <a:t> User</a:t>
            </a:r>
          </a:p>
        </p:txBody>
      </p:sp>
      <p:sp>
        <p:nvSpPr>
          <p:cNvPr id="47" name="Metin kutusu 46">
            <a:extLst>
              <a:ext uri="{FF2B5EF4-FFF2-40B4-BE49-F238E27FC236}">
                <a16:creationId xmlns:a16="http://schemas.microsoft.com/office/drawing/2014/main" id="{1AA68199-77B5-4456-A8A9-A54BDB02C578}"/>
              </a:ext>
            </a:extLst>
          </p:cNvPr>
          <p:cNvSpPr txBox="1"/>
          <p:nvPr/>
        </p:nvSpPr>
        <p:spPr>
          <a:xfrm>
            <a:off x="5114000" y="1531874"/>
            <a:ext cx="1963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Man </a:t>
            </a:r>
            <a:r>
              <a:rPr lang="tr-TR" dirty="0" err="1"/>
              <a:t>In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Middle</a:t>
            </a:r>
            <a:endParaRPr lang="tr-TR" dirty="0"/>
          </a:p>
        </p:txBody>
      </p:sp>
      <p:grpSp>
        <p:nvGrpSpPr>
          <p:cNvPr id="53" name="Grup 52">
            <a:extLst>
              <a:ext uri="{FF2B5EF4-FFF2-40B4-BE49-F238E27FC236}">
                <a16:creationId xmlns:a16="http://schemas.microsoft.com/office/drawing/2014/main" id="{CD17BE70-6E92-473D-919F-EDDF0C82D73E}"/>
              </a:ext>
            </a:extLst>
          </p:cNvPr>
          <p:cNvGrpSpPr/>
          <p:nvPr/>
        </p:nvGrpSpPr>
        <p:grpSpPr>
          <a:xfrm>
            <a:off x="3667125" y="3447659"/>
            <a:ext cx="2085975" cy="1762516"/>
            <a:chOff x="3667125" y="3447659"/>
            <a:chExt cx="2085975" cy="1762516"/>
          </a:xfrm>
        </p:grpSpPr>
        <p:cxnSp>
          <p:nvCxnSpPr>
            <p:cNvPr id="29" name="Düz Ok Bağlayıcısı 28">
              <a:extLst>
                <a:ext uri="{FF2B5EF4-FFF2-40B4-BE49-F238E27FC236}">
                  <a16:creationId xmlns:a16="http://schemas.microsoft.com/office/drawing/2014/main" id="{3E4917AC-0138-408E-ACF8-607C60F9A70D}"/>
                </a:ext>
              </a:extLst>
            </p:cNvPr>
            <p:cNvCxnSpPr>
              <a:cxnSpLocks/>
            </p:cNvCxnSpPr>
            <p:nvPr/>
          </p:nvCxnSpPr>
          <p:spPr>
            <a:xfrm>
              <a:off x="3667125" y="3447659"/>
              <a:ext cx="2085975" cy="1762516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48" name="Metin kutusu 47">
              <a:extLst>
                <a:ext uri="{FF2B5EF4-FFF2-40B4-BE49-F238E27FC236}">
                  <a16:creationId xmlns:a16="http://schemas.microsoft.com/office/drawing/2014/main" id="{2D72E2B8-DCD8-449C-8C85-937DBBA5DBCB}"/>
                </a:ext>
              </a:extLst>
            </p:cNvPr>
            <p:cNvSpPr txBox="1"/>
            <p:nvPr/>
          </p:nvSpPr>
          <p:spPr>
            <a:xfrm rot="2392021">
              <a:off x="4453902" y="4044043"/>
              <a:ext cx="6844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tr-TR" b="1" dirty="0"/>
                <a:t>HTTP</a:t>
              </a:r>
            </a:p>
          </p:txBody>
        </p:sp>
      </p:grpSp>
      <p:grpSp>
        <p:nvGrpSpPr>
          <p:cNvPr id="54" name="Grup 53">
            <a:extLst>
              <a:ext uri="{FF2B5EF4-FFF2-40B4-BE49-F238E27FC236}">
                <a16:creationId xmlns:a16="http://schemas.microsoft.com/office/drawing/2014/main" id="{9D1FF011-E28A-4474-B973-FB6D7DECE146}"/>
              </a:ext>
            </a:extLst>
          </p:cNvPr>
          <p:cNvGrpSpPr/>
          <p:nvPr/>
        </p:nvGrpSpPr>
        <p:grpSpPr>
          <a:xfrm>
            <a:off x="6745202" y="3352801"/>
            <a:ext cx="2054111" cy="1885413"/>
            <a:chOff x="6745202" y="3352801"/>
            <a:chExt cx="2054111" cy="1885413"/>
          </a:xfrm>
        </p:grpSpPr>
        <p:cxnSp>
          <p:nvCxnSpPr>
            <p:cNvPr id="32" name="Düz Ok Bağlayıcısı 31">
              <a:extLst>
                <a:ext uri="{FF2B5EF4-FFF2-40B4-BE49-F238E27FC236}">
                  <a16:creationId xmlns:a16="http://schemas.microsoft.com/office/drawing/2014/main" id="{1703CEAF-426E-4B67-9003-B937C70B34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45202" y="3352801"/>
              <a:ext cx="2054111" cy="1885413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49" name="Metin kutusu 48">
              <a:extLst>
                <a:ext uri="{FF2B5EF4-FFF2-40B4-BE49-F238E27FC236}">
                  <a16:creationId xmlns:a16="http://schemas.microsoft.com/office/drawing/2014/main" id="{EB69122E-2D36-48BA-B90D-7A3234D8248D}"/>
                </a:ext>
              </a:extLst>
            </p:cNvPr>
            <p:cNvSpPr txBox="1"/>
            <p:nvPr/>
          </p:nvSpPr>
          <p:spPr>
            <a:xfrm rot="19052848">
              <a:off x="7324702" y="3971109"/>
              <a:ext cx="8414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r-TR" b="1" dirty="0"/>
                <a:t>HTTPS</a:t>
              </a:r>
            </a:p>
          </p:txBody>
        </p:sp>
      </p:grpSp>
      <p:pic>
        <p:nvPicPr>
          <p:cNvPr id="25" name="Resim 24">
            <a:extLst>
              <a:ext uri="{FF2B5EF4-FFF2-40B4-BE49-F238E27FC236}">
                <a16:creationId xmlns:a16="http://schemas.microsoft.com/office/drawing/2014/main" id="{26113878-5532-4CCF-84F1-E8DD2DC1BD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5372"/>
            <a:ext cx="12192000" cy="312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928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Resim 6">
            <a:extLst>
              <a:ext uri="{FF2B5EF4-FFF2-40B4-BE49-F238E27FC236}">
                <a16:creationId xmlns:a16="http://schemas.microsoft.com/office/drawing/2014/main" id="{082074D3-0CA5-4D77-B489-3D64846227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93260"/>
            <a:ext cx="12192000" cy="312615"/>
          </a:xfrm>
          <a:prstGeom prst="rect">
            <a:avLst/>
          </a:prstGeom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7677A784-C73C-4453-A9AE-3AC2F38537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2575" y="2766218"/>
            <a:ext cx="6286850" cy="1325563"/>
          </a:xfrm>
        </p:spPr>
        <p:txBody>
          <a:bodyPr>
            <a:normAutofit/>
          </a:bodyPr>
          <a:lstStyle/>
          <a:p>
            <a:pPr algn="ctr"/>
            <a:r>
              <a:rPr lang="tr-TR" sz="3600" dirty="0" err="1">
                <a:latin typeface="Montserrat Medium" panose="00000600000000000000" pitchFamily="50" charset="-94"/>
              </a:rPr>
              <a:t>Thank</a:t>
            </a:r>
            <a:r>
              <a:rPr lang="tr-TR" sz="3600" dirty="0">
                <a:latin typeface="Montserrat Medium" panose="00000600000000000000" pitchFamily="50" charset="-94"/>
              </a:rPr>
              <a:t> </a:t>
            </a:r>
            <a:r>
              <a:rPr lang="tr-TR" sz="3600" dirty="0" err="1">
                <a:latin typeface="Montserrat Medium" panose="00000600000000000000" pitchFamily="50" charset="-94"/>
              </a:rPr>
              <a:t>You</a:t>
            </a:r>
            <a:r>
              <a:rPr lang="tr-TR" sz="3600" dirty="0">
                <a:latin typeface="Montserrat Medium" panose="00000600000000000000" pitchFamily="50" charset="-94"/>
              </a:rPr>
              <a:t> </a:t>
            </a:r>
            <a:r>
              <a:rPr lang="tr-TR" sz="3600" dirty="0" err="1">
                <a:latin typeface="Montserrat Medium" panose="00000600000000000000" pitchFamily="50" charset="-94"/>
              </a:rPr>
              <a:t>For</a:t>
            </a:r>
            <a:r>
              <a:rPr lang="tr-TR" sz="3600" dirty="0">
                <a:latin typeface="Montserrat Medium" panose="00000600000000000000" pitchFamily="50" charset="-94"/>
              </a:rPr>
              <a:t> </a:t>
            </a:r>
            <a:r>
              <a:rPr lang="tr-TR" sz="3600" dirty="0" err="1">
                <a:latin typeface="Montserrat Medium" panose="00000600000000000000" pitchFamily="50" charset="-94"/>
              </a:rPr>
              <a:t>Listening</a:t>
            </a:r>
            <a:r>
              <a:rPr lang="tr-TR" sz="3600" dirty="0">
                <a:latin typeface="Montserrat Medium" panose="00000600000000000000" pitchFamily="50" charset="-94"/>
              </a:rPr>
              <a:t>…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2E2D7F9C-641A-42B8-941B-1FDC2B81B5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r-TR" dirty="0">
                <a:solidFill>
                  <a:schemeClr val="bg1">
                    <a:lumMod val="75000"/>
                  </a:schemeClr>
                </a:solidFill>
              </a:rPr>
              <a:t>12.06.2021</a:t>
            </a:r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18907167-98A2-48D6-B7D8-3B81E6FDBF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>
                <a:solidFill>
                  <a:schemeClr val="bg1">
                    <a:lumMod val="75000"/>
                  </a:schemeClr>
                </a:solidFill>
              </a:rPr>
              <a:t>Ahmet Gurbuz- Murat Gun</a:t>
            </a:r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431A2489-C5DF-4CEE-A36A-52D8B7C980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E9E5D-D5BC-4914-8DFD-B93272C58AE0}" type="slidenum">
              <a:rPr lang="tr-TR" smtClean="0">
                <a:solidFill>
                  <a:schemeClr val="bg1">
                    <a:lumMod val="75000"/>
                  </a:schemeClr>
                </a:solidFill>
              </a:rPr>
              <a:t>13</a:t>
            </a:fld>
            <a:endParaRPr lang="tr-TR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7" name="Metin kutusu 46">
            <a:extLst>
              <a:ext uri="{FF2B5EF4-FFF2-40B4-BE49-F238E27FC236}">
                <a16:creationId xmlns:a16="http://schemas.microsoft.com/office/drawing/2014/main" id="{1AA68199-77B5-4456-A8A9-A54BDB02C578}"/>
              </a:ext>
            </a:extLst>
          </p:cNvPr>
          <p:cNvSpPr txBox="1"/>
          <p:nvPr/>
        </p:nvSpPr>
        <p:spPr>
          <a:xfrm>
            <a:off x="5185705" y="2537890"/>
            <a:ext cx="14530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err="1"/>
              <a:t>Next</a:t>
            </a:r>
            <a:r>
              <a:rPr lang="tr-TR" dirty="0"/>
              <a:t> - </a:t>
            </a:r>
            <a:r>
              <a:rPr lang="tr-TR" dirty="0" err="1"/>
              <a:t>Demos</a:t>
            </a:r>
            <a:endParaRPr lang="tr-TR" dirty="0"/>
          </a:p>
        </p:txBody>
      </p:sp>
      <p:pic>
        <p:nvPicPr>
          <p:cNvPr id="25" name="Resim 24">
            <a:extLst>
              <a:ext uri="{FF2B5EF4-FFF2-40B4-BE49-F238E27FC236}">
                <a16:creationId xmlns:a16="http://schemas.microsoft.com/office/drawing/2014/main" id="{26113878-5532-4CCF-84F1-E8DD2DC1BD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5372"/>
            <a:ext cx="12192000" cy="312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1512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9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Resim 24">
            <a:extLst>
              <a:ext uri="{FF2B5EF4-FFF2-40B4-BE49-F238E27FC236}">
                <a16:creationId xmlns:a16="http://schemas.microsoft.com/office/drawing/2014/main" id="{4FEA18FE-B720-4A05-B9E6-434AFFA073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93260"/>
            <a:ext cx="12192000" cy="312615"/>
          </a:xfrm>
          <a:prstGeom prst="rect">
            <a:avLst/>
          </a:prstGeom>
        </p:spPr>
      </p:pic>
      <p:sp useBgFill="1">
        <p:nvSpPr>
          <p:cNvPr id="17" name="Rectangle 11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Başlık 1">
            <a:extLst>
              <a:ext uri="{FF2B5EF4-FFF2-40B4-BE49-F238E27FC236}">
                <a16:creationId xmlns:a16="http://schemas.microsoft.com/office/drawing/2014/main" id="{33162384-4D9E-4A79-8511-11B7FF89FEB5}"/>
              </a:ext>
            </a:extLst>
          </p:cNvPr>
          <p:cNvSpPr txBox="1">
            <a:spLocks/>
          </p:cNvSpPr>
          <p:nvPr/>
        </p:nvSpPr>
        <p:spPr>
          <a:xfrm>
            <a:off x="1115568" y="548640"/>
            <a:ext cx="10168128" cy="1179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kern="1200" dirty="0">
                <a:solidFill>
                  <a:schemeClr val="tx1"/>
                </a:solidFill>
                <a:latin typeface="Montserrat Medium" panose="00000600000000000000" pitchFamily="50" charset="-94"/>
              </a:rPr>
              <a:t>Agenda</a:t>
            </a:r>
            <a:endParaRPr lang="en-US" sz="4000" kern="1200" dirty="0">
              <a:solidFill>
                <a:schemeClr val="tx1"/>
              </a:solidFill>
              <a:latin typeface="Montserrat Medium" panose="00000600000000000000" pitchFamily="50" charset="-9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" name="İçerik Yer Tutucusu 2">
            <a:extLst>
              <a:ext uri="{FF2B5EF4-FFF2-40B4-BE49-F238E27FC236}">
                <a16:creationId xmlns:a16="http://schemas.microsoft.com/office/drawing/2014/main" id="{FCCB1449-2EAF-4F10-8AFD-2729EF0649F9}"/>
              </a:ext>
            </a:extLst>
          </p:cNvPr>
          <p:cNvSpPr txBox="1">
            <a:spLocks/>
          </p:cNvSpPr>
          <p:nvPr/>
        </p:nvSpPr>
        <p:spPr>
          <a:xfrm>
            <a:off x="794222" y="2429691"/>
            <a:ext cx="10168128" cy="369502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What is http (Hypertext Transfer Protocol) ?</a:t>
            </a:r>
          </a:p>
          <a:p>
            <a:r>
              <a:rPr lang="en-US" sz="3200" dirty="0"/>
              <a:t>What is </a:t>
            </a:r>
            <a:r>
              <a:rPr lang="en-US" sz="3200" dirty="0" err="1"/>
              <a:t>HttpS</a:t>
            </a:r>
            <a:r>
              <a:rPr lang="en-US" sz="3200" dirty="0"/>
              <a:t> (Secure Http)</a:t>
            </a:r>
          </a:p>
          <a:p>
            <a:r>
              <a:rPr lang="en-US" sz="3200" dirty="0"/>
              <a:t>What is </a:t>
            </a:r>
            <a:r>
              <a:rPr lang="en-US" sz="3200" dirty="0" err="1"/>
              <a:t>ssl</a:t>
            </a:r>
            <a:r>
              <a:rPr lang="en-US" sz="3200" dirty="0"/>
              <a:t>/</a:t>
            </a:r>
            <a:r>
              <a:rPr lang="en-US" sz="3200" dirty="0" err="1"/>
              <a:t>tsl</a:t>
            </a:r>
            <a:r>
              <a:rPr lang="en-US" sz="3200" dirty="0"/>
              <a:t>?</a:t>
            </a:r>
          </a:p>
          <a:p>
            <a:r>
              <a:rPr lang="en-US" sz="3200" dirty="0"/>
              <a:t>What is HSTS? </a:t>
            </a:r>
            <a:endParaRPr lang="tr-TR" sz="3200" dirty="0"/>
          </a:p>
          <a:p>
            <a:r>
              <a:rPr lang="en-US" sz="3200" dirty="0"/>
              <a:t>Some Google </a:t>
            </a:r>
            <a:r>
              <a:rPr lang="en-US" sz="3200" dirty="0" err="1"/>
              <a:t>Improvments</a:t>
            </a:r>
            <a:r>
              <a:rPr lang="tr-TR" sz="3200" dirty="0"/>
              <a:t> </a:t>
            </a:r>
            <a:r>
              <a:rPr lang="tr-TR" sz="3200" dirty="0" err="1"/>
              <a:t>for</a:t>
            </a:r>
            <a:r>
              <a:rPr lang="tr-TR" sz="3200" dirty="0"/>
              <a:t> web</a:t>
            </a:r>
            <a:endParaRPr lang="en-US" sz="3200" dirty="0"/>
          </a:p>
          <a:p>
            <a:r>
              <a:rPr lang="en-US" sz="3200" dirty="0"/>
              <a:t>Attack Types</a:t>
            </a:r>
          </a:p>
          <a:p>
            <a:r>
              <a:rPr lang="en-US" sz="3200" dirty="0"/>
              <a:t>Demos</a:t>
            </a:r>
          </a:p>
          <a:p>
            <a:endParaRPr lang="en-US" sz="3200" dirty="0"/>
          </a:p>
          <a:p>
            <a:endParaRPr lang="en-US" sz="3200" dirty="0"/>
          </a:p>
        </p:txBody>
      </p:sp>
      <p:sp>
        <p:nvSpPr>
          <p:cNvPr id="19" name="Veri Yer Tutucusu 18">
            <a:extLst>
              <a:ext uri="{FF2B5EF4-FFF2-40B4-BE49-F238E27FC236}">
                <a16:creationId xmlns:a16="http://schemas.microsoft.com/office/drawing/2014/main" id="{F93E9A3E-B0F0-4486-B200-556BA55358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r-TR" dirty="0">
                <a:solidFill>
                  <a:schemeClr val="bg1">
                    <a:lumMod val="75000"/>
                  </a:schemeClr>
                </a:solidFill>
              </a:rPr>
              <a:t>12.06.2021</a:t>
            </a:r>
          </a:p>
        </p:txBody>
      </p:sp>
      <p:sp>
        <p:nvSpPr>
          <p:cNvPr id="20" name="Alt Bilgi Yer Tutucusu 19">
            <a:extLst>
              <a:ext uri="{FF2B5EF4-FFF2-40B4-BE49-F238E27FC236}">
                <a16:creationId xmlns:a16="http://schemas.microsoft.com/office/drawing/2014/main" id="{E4CF6E8A-7756-4456-A065-5315EE263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dirty="0">
                <a:solidFill>
                  <a:schemeClr val="bg1">
                    <a:lumMod val="75000"/>
                  </a:schemeClr>
                </a:solidFill>
              </a:rPr>
              <a:t>Ahmet </a:t>
            </a:r>
            <a:r>
              <a:rPr lang="tr-TR" dirty="0" err="1">
                <a:solidFill>
                  <a:schemeClr val="bg1">
                    <a:lumMod val="75000"/>
                  </a:schemeClr>
                </a:solidFill>
              </a:rPr>
              <a:t>Gurbuz</a:t>
            </a:r>
            <a:r>
              <a:rPr lang="tr-TR" dirty="0">
                <a:solidFill>
                  <a:schemeClr val="bg1">
                    <a:lumMod val="75000"/>
                  </a:schemeClr>
                </a:solidFill>
              </a:rPr>
              <a:t>- Murat </a:t>
            </a:r>
            <a:r>
              <a:rPr lang="tr-TR" dirty="0" err="1">
                <a:solidFill>
                  <a:schemeClr val="bg1">
                    <a:lumMod val="75000"/>
                  </a:schemeClr>
                </a:solidFill>
              </a:rPr>
              <a:t>Gun</a:t>
            </a:r>
            <a:endParaRPr lang="tr-TR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1" name="Slayt Numarası Yer Tutucusu 20">
            <a:extLst>
              <a:ext uri="{FF2B5EF4-FFF2-40B4-BE49-F238E27FC236}">
                <a16:creationId xmlns:a16="http://schemas.microsoft.com/office/drawing/2014/main" id="{D7F9EF45-C727-46F9-9930-B97F2CCC4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E9E5D-D5BC-4914-8DFD-B93272C58AE0}" type="slidenum">
              <a:rPr lang="tr-TR" smtClean="0">
                <a:solidFill>
                  <a:schemeClr val="bg1">
                    <a:lumMod val="75000"/>
                  </a:schemeClr>
                </a:solidFill>
              </a:rPr>
              <a:t>2</a:t>
            </a:fld>
            <a:endParaRPr lang="tr-TR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12" name="Resim 11">
            <a:extLst>
              <a:ext uri="{FF2B5EF4-FFF2-40B4-BE49-F238E27FC236}">
                <a16:creationId xmlns:a16="http://schemas.microsoft.com/office/drawing/2014/main" id="{8BB3F5B2-BEC8-45F9-B07B-9B63140210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5372"/>
            <a:ext cx="12192000" cy="312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8606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Resim 15">
            <a:extLst>
              <a:ext uri="{FF2B5EF4-FFF2-40B4-BE49-F238E27FC236}">
                <a16:creationId xmlns:a16="http://schemas.microsoft.com/office/drawing/2014/main" id="{FE3A9832-60DB-438E-A9A8-F855C25CE1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93260"/>
            <a:ext cx="12192000" cy="312615"/>
          </a:xfrm>
          <a:prstGeom prst="rect">
            <a:avLst/>
          </a:prstGeom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91185711-1212-4152-B42C-0A267D2AB4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057" y="49548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600">
                <a:latin typeface="Montserrat Medium" panose="00000600000000000000" pitchFamily="50" charset="-94"/>
              </a:rPr>
              <a:t>What is </a:t>
            </a:r>
            <a:r>
              <a:rPr lang="tr-TR" sz="3600">
                <a:latin typeface="Montserrat Medium" panose="00000600000000000000" pitchFamily="50" charset="-94"/>
              </a:rPr>
              <a:t>h</a:t>
            </a:r>
            <a:r>
              <a:rPr lang="en-US" sz="3600">
                <a:latin typeface="Montserrat Medium" panose="00000600000000000000" pitchFamily="50" charset="-94"/>
              </a:rPr>
              <a:t>ttp</a:t>
            </a:r>
            <a:r>
              <a:rPr lang="tr-TR" sz="3600">
                <a:latin typeface="Montserrat Medium" panose="00000600000000000000" pitchFamily="50" charset="-94"/>
              </a:rPr>
              <a:t> (Hypertext Transfer Protocol) ?</a:t>
            </a:r>
            <a:endParaRPr lang="tr-TR" sz="3600" dirty="0">
              <a:latin typeface="Montserrat Medium" panose="00000600000000000000" pitchFamily="50" charset="-94"/>
            </a:endParaRP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CE0EB522-B445-4F68-A2B3-3A5D6625F8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5188"/>
            <a:ext cx="10515600" cy="3551718"/>
          </a:xfrm>
        </p:spPr>
        <p:txBody>
          <a:bodyPr>
            <a:normAutofit/>
          </a:bodyPr>
          <a:lstStyle/>
          <a:p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protocol</a:t>
            </a:r>
            <a:r>
              <a:rPr lang="tr-TR" dirty="0"/>
              <a:t> </a:t>
            </a:r>
            <a:r>
              <a:rPr lang="tr-TR" dirty="0" err="1"/>
              <a:t>that</a:t>
            </a:r>
            <a:r>
              <a:rPr lang="tr-TR" dirty="0"/>
              <a:t> is </a:t>
            </a:r>
            <a:r>
              <a:rPr lang="tr-TR" dirty="0" err="1"/>
              <a:t>used</a:t>
            </a:r>
            <a:r>
              <a:rPr lang="tr-TR" dirty="0"/>
              <a:t> </a:t>
            </a:r>
            <a:r>
              <a:rPr lang="tr-TR" dirty="0" err="1"/>
              <a:t>for</a:t>
            </a:r>
            <a:r>
              <a:rPr lang="tr-TR" dirty="0"/>
              <a:t> </a:t>
            </a:r>
            <a:r>
              <a:rPr lang="tr-TR" dirty="0" err="1"/>
              <a:t>viewing</a:t>
            </a:r>
            <a:r>
              <a:rPr lang="tr-TR" dirty="0"/>
              <a:t> web </a:t>
            </a:r>
            <a:r>
              <a:rPr lang="tr-TR" dirty="0" err="1"/>
              <a:t>pages</a:t>
            </a:r>
            <a:r>
              <a:rPr lang="tr-TR" dirty="0"/>
              <a:t>.</a:t>
            </a:r>
          </a:p>
          <a:p>
            <a:r>
              <a:rPr lang="en-US" dirty="0"/>
              <a:t>In its simplest form, it is a bridge that provides data flow between the server and our browser.</a:t>
            </a:r>
            <a:endParaRPr lang="tr-TR" dirty="0"/>
          </a:p>
          <a:p>
            <a:r>
              <a:rPr lang="tr-TR" dirty="0" err="1"/>
              <a:t>In</a:t>
            </a:r>
            <a:r>
              <a:rPr lang="tr-TR" dirty="0"/>
              <a:t> </a:t>
            </a:r>
            <a:r>
              <a:rPr lang="tr-TR" dirty="0" err="1"/>
              <a:t>standard</a:t>
            </a:r>
            <a:r>
              <a:rPr lang="tr-TR" dirty="0"/>
              <a:t> HTTP , </a:t>
            </a:r>
            <a:r>
              <a:rPr lang="tr-TR" dirty="0" err="1"/>
              <a:t>all</a:t>
            </a:r>
            <a:r>
              <a:rPr lang="tr-TR" dirty="0"/>
              <a:t> </a:t>
            </a:r>
            <a:r>
              <a:rPr lang="tr-TR" dirty="0" err="1"/>
              <a:t>information</a:t>
            </a:r>
            <a:r>
              <a:rPr lang="tr-TR" dirty="0"/>
              <a:t> is sent in </a:t>
            </a:r>
            <a:r>
              <a:rPr lang="tr-TR" dirty="0" err="1"/>
              <a:t>clear</a:t>
            </a:r>
            <a:r>
              <a:rPr lang="tr-TR" dirty="0"/>
              <a:t> </a:t>
            </a:r>
            <a:r>
              <a:rPr lang="tr-TR" dirty="0" err="1"/>
              <a:t>text</a:t>
            </a:r>
            <a:r>
              <a:rPr lang="tr-TR" b="1" i="1" dirty="0"/>
              <a:t>.</a:t>
            </a:r>
          </a:p>
          <a:p>
            <a:r>
              <a:rPr lang="tr-TR" dirty="0" err="1"/>
              <a:t>Vulnerable</a:t>
            </a:r>
            <a:endParaRPr lang="tr-TR" dirty="0"/>
          </a:p>
          <a:p>
            <a:r>
              <a:rPr lang="tr-TR" dirty="0"/>
              <a:t>can be </a:t>
            </a:r>
            <a:r>
              <a:rPr lang="tr-TR" dirty="0" err="1"/>
              <a:t>tracable</a:t>
            </a:r>
            <a:r>
              <a:rPr lang="tr-TR" dirty="0"/>
              <a:t>.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3E134BCB-BBBF-404A-9278-06A5BD1575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r-TR">
                <a:solidFill>
                  <a:schemeClr val="bg1">
                    <a:lumMod val="75000"/>
                  </a:schemeClr>
                </a:solidFill>
              </a:rPr>
              <a:t>12.06.2021</a:t>
            </a:r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3BDA871D-0419-4635-8394-4A76574328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>
                <a:solidFill>
                  <a:schemeClr val="bg1">
                    <a:lumMod val="75000"/>
                  </a:schemeClr>
                </a:solidFill>
              </a:rPr>
              <a:t>Ahmet Gurbuz- Murat Gun</a:t>
            </a:r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DF1F6476-97E0-4D72-8B70-31F0B61D13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E9E5D-D5BC-4914-8DFD-B93272C58AE0}" type="slidenum">
              <a:rPr lang="tr-TR" smtClean="0">
                <a:solidFill>
                  <a:schemeClr val="bg1">
                    <a:lumMod val="75000"/>
                  </a:schemeClr>
                </a:solidFill>
              </a:rPr>
              <a:t>3</a:t>
            </a:fld>
            <a:endParaRPr lang="tr-TR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8" name="Resim 7">
            <a:extLst>
              <a:ext uri="{FF2B5EF4-FFF2-40B4-BE49-F238E27FC236}">
                <a16:creationId xmlns:a16="http://schemas.microsoft.com/office/drawing/2014/main" id="{B4F7119C-3D9F-4C2D-A223-6B3B6BACEE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5372"/>
            <a:ext cx="12192000" cy="312615"/>
          </a:xfrm>
          <a:prstGeom prst="rect">
            <a:avLst/>
          </a:prstGeom>
        </p:spPr>
      </p:pic>
      <p:pic>
        <p:nvPicPr>
          <p:cNvPr id="9" name="Resim 8" descr="tablo içeren bir resim&#10;&#10;Açıklama otomatik olarak oluşturuldu">
            <a:extLst>
              <a:ext uri="{FF2B5EF4-FFF2-40B4-BE49-F238E27FC236}">
                <a16:creationId xmlns:a16="http://schemas.microsoft.com/office/drawing/2014/main" id="{8F68A548-4FEB-4355-B52F-67FBCC6B97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8159" y="2945408"/>
            <a:ext cx="3031729" cy="2688773"/>
          </a:xfrm>
          <a:prstGeom prst="rect">
            <a:avLst/>
          </a:prstGeom>
        </p:spPr>
      </p:pic>
      <p:pic>
        <p:nvPicPr>
          <p:cNvPr id="1026" name="Picture 2" descr="Sir Tim Berners Lee arriving at the Guildhall to receive the Honorary Freedom of the City of London">
            <a:extLst>
              <a:ext uri="{FF2B5EF4-FFF2-40B4-BE49-F238E27FC236}">
                <a16:creationId xmlns:a16="http://schemas.microsoft.com/office/drawing/2014/main" id="{3CB4AEE2-5195-4313-833D-393652219C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4996" y="2940834"/>
            <a:ext cx="2095500" cy="2619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Grafik 10" descr="Sunucu düz dolguyla">
            <a:extLst>
              <a:ext uri="{FF2B5EF4-FFF2-40B4-BE49-F238E27FC236}">
                <a16:creationId xmlns:a16="http://schemas.microsoft.com/office/drawing/2014/main" id="{9C0917AC-A9B7-4B68-B3C6-D1B958C05D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448425" y="4695219"/>
            <a:ext cx="1390650" cy="1390650"/>
          </a:xfrm>
          <a:prstGeom prst="rect">
            <a:avLst/>
          </a:prstGeom>
        </p:spPr>
      </p:pic>
      <p:pic>
        <p:nvPicPr>
          <p:cNvPr id="15" name="Grafik 14" descr="Tarayıcı penceresi düz dolguyla">
            <a:extLst>
              <a:ext uri="{FF2B5EF4-FFF2-40B4-BE49-F238E27FC236}">
                <a16:creationId xmlns:a16="http://schemas.microsoft.com/office/drawing/2014/main" id="{B936DC0B-F847-4718-928F-D731CD888AB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564300" y="4655404"/>
            <a:ext cx="1469050" cy="1469050"/>
          </a:xfrm>
          <a:prstGeom prst="rect">
            <a:avLst/>
          </a:prstGeom>
        </p:spPr>
      </p:pic>
      <p:cxnSp>
        <p:nvCxnSpPr>
          <p:cNvPr id="22" name="Düz Ok Bağlayıcısı 21">
            <a:extLst>
              <a:ext uri="{FF2B5EF4-FFF2-40B4-BE49-F238E27FC236}">
                <a16:creationId xmlns:a16="http://schemas.microsoft.com/office/drawing/2014/main" id="{48184B86-3C50-444C-8F61-94ABF7B2B192}"/>
              </a:ext>
            </a:extLst>
          </p:cNvPr>
          <p:cNvCxnSpPr>
            <a:stCxn id="15" idx="3"/>
            <a:endCxn id="11" idx="1"/>
          </p:cNvCxnSpPr>
          <p:nvPr/>
        </p:nvCxnSpPr>
        <p:spPr>
          <a:xfrm>
            <a:off x="3033350" y="5389929"/>
            <a:ext cx="3415075" cy="61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6" name="Metin kutusu 25">
            <a:extLst>
              <a:ext uri="{FF2B5EF4-FFF2-40B4-BE49-F238E27FC236}">
                <a16:creationId xmlns:a16="http://schemas.microsoft.com/office/drawing/2014/main" id="{349A76BF-3F5F-43FE-8320-3B18EB025480}"/>
              </a:ext>
            </a:extLst>
          </p:cNvPr>
          <p:cNvSpPr txBox="1"/>
          <p:nvPr/>
        </p:nvSpPr>
        <p:spPr>
          <a:xfrm>
            <a:off x="3081521" y="5078146"/>
            <a:ext cx="1220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b="1" dirty="0" err="1"/>
              <a:t>password</a:t>
            </a:r>
            <a:r>
              <a:rPr lang="tr-TR" b="1" dirty="0"/>
              <a:t>..</a:t>
            </a:r>
          </a:p>
        </p:txBody>
      </p:sp>
      <p:sp>
        <p:nvSpPr>
          <p:cNvPr id="27" name="Metin kutusu 26">
            <a:extLst>
              <a:ext uri="{FF2B5EF4-FFF2-40B4-BE49-F238E27FC236}">
                <a16:creationId xmlns:a16="http://schemas.microsoft.com/office/drawing/2014/main" id="{2C19FE29-10A2-418F-9013-67AD870B8F0F}"/>
              </a:ext>
            </a:extLst>
          </p:cNvPr>
          <p:cNvSpPr txBox="1"/>
          <p:nvPr/>
        </p:nvSpPr>
        <p:spPr>
          <a:xfrm>
            <a:off x="5309341" y="5417387"/>
            <a:ext cx="1263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b="1" dirty="0" err="1"/>
              <a:t>payment</a:t>
            </a:r>
            <a:r>
              <a:rPr lang="tr-TR" b="1" dirty="0"/>
              <a:t>#$</a:t>
            </a:r>
          </a:p>
        </p:txBody>
      </p:sp>
    </p:spTree>
    <p:extLst>
      <p:ext uri="{BB962C8B-B14F-4D97-AF65-F5344CB8AC3E}">
        <p14:creationId xmlns:p14="http://schemas.microsoft.com/office/powerpoint/2010/main" val="4008599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1.11111E-6 L 0.23099 -0.00532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549" y="-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1.85185E-6 L -0.19349 -0.00625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674" y="-3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6" grpId="1"/>
      <p:bldP spid="26" grpId="2"/>
      <p:bldP spid="27" grpId="0"/>
      <p:bldP spid="27" grpId="1"/>
      <p:bldP spid="27" grpId="2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Resim 11">
            <a:extLst>
              <a:ext uri="{FF2B5EF4-FFF2-40B4-BE49-F238E27FC236}">
                <a16:creationId xmlns:a16="http://schemas.microsoft.com/office/drawing/2014/main" id="{9B8024BE-5EE5-43CC-987D-3B8243B931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93260"/>
            <a:ext cx="12192000" cy="312615"/>
          </a:xfrm>
          <a:prstGeom prst="rect">
            <a:avLst/>
          </a:prstGeom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8409CA7D-3128-4F18-8BBB-6D7E5B82FE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16126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tr-TR" sz="3600" dirty="0" err="1">
                <a:latin typeface="Montserrat Medium" panose="00000600000000000000" pitchFamily="50" charset="-94"/>
              </a:rPr>
              <a:t>What</a:t>
            </a:r>
            <a:r>
              <a:rPr lang="tr-TR" dirty="0">
                <a:latin typeface="Montserrat Medium" panose="00000600000000000000" pitchFamily="50" charset="-94"/>
              </a:rPr>
              <a:t> is </a:t>
            </a:r>
            <a:r>
              <a:rPr lang="tr-TR" dirty="0" err="1">
                <a:latin typeface="Montserrat Medium" panose="00000600000000000000" pitchFamily="50" charset="-94"/>
              </a:rPr>
              <a:t>HttpS</a:t>
            </a:r>
            <a:r>
              <a:rPr lang="tr-TR" dirty="0">
                <a:latin typeface="Montserrat Medium" panose="00000600000000000000" pitchFamily="50" charset="-94"/>
              </a:rPr>
              <a:t> (</a:t>
            </a:r>
            <a:r>
              <a:rPr lang="tr-TR" dirty="0" err="1">
                <a:latin typeface="Montserrat Medium" panose="00000600000000000000" pitchFamily="50" charset="-94"/>
              </a:rPr>
              <a:t>Secure</a:t>
            </a:r>
            <a:r>
              <a:rPr lang="tr-TR" dirty="0">
                <a:latin typeface="Montserrat Medium" panose="00000600000000000000" pitchFamily="50" charset="-94"/>
              </a:rPr>
              <a:t> Http) ?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B0802EDE-1E58-43BB-920D-82E1F826CC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6667"/>
            <a:ext cx="10515600" cy="3744665"/>
          </a:xfrm>
        </p:spPr>
        <p:txBody>
          <a:bodyPr/>
          <a:lstStyle/>
          <a:p>
            <a:r>
              <a:rPr lang="tr-TR" dirty="0" err="1"/>
              <a:t>This</a:t>
            </a:r>
            <a:r>
              <a:rPr lang="tr-TR" dirty="0"/>
              <a:t> is a http </a:t>
            </a:r>
            <a:r>
              <a:rPr lang="tr-TR" dirty="0" err="1"/>
              <a:t>with</a:t>
            </a:r>
            <a:r>
              <a:rPr lang="tr-TR" dirty="0"/>
              <a:t> a </a:t>
            </a:r>
            <a:r>
              <a:rPr lang="tr-TR" dirty="0" err="1"/>
              <a:t>security</a:t>
            </a:r>
            <a:r>
              <a:rPr lang="tr-TR" dirty="0"/>
              <a:t> </a:t>
            </a:r>
            <a:r>
              <a:rPr lang="tr-TR" dirty="0" err="1"/>
              <a:t>feature</a:t>
            </a:r>
            <a:r>
              <a:rPr lang="tr-TR" dirty="0"/>
              <a:t>.</a:t>
            </a:r>
          </a:p>
          <a:p>
            <a:r>
              <a:rPr lang="tr-TR" dirty="0" err="1"/>
              <a:t>Encrypts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data </a:t>
            </a:r>
            <a:r>
              <a:rPr lang="tr-TR" dirty="0" err="1"/>
              <a:t>that</a:t>
            </a:r>
            <a:r>
              <a:rPr lang="tr-TR" dirty="0"/>
              <a:t> is </a:t>
            </a:r>
            <a:r>
              <a:rPr lang="tr-TR" dirty="0" err="1"/>
              <a:t>being</a:t>
            </a:r>
            <a:r>
              <a:rPr lang="tr-TR" dirty="0"/>
              <a:t> </a:t>
            </a:r>
            <a:r>
              <a:rPr lang="tr-TR" dirty="0" err="1"/>
              <a:t>retrieved</a:t>
            </a:r>
            <a:r>
              <a:rPr lang="tr-TR" dirty="0"/>
              <a:t> </a:t>
            </a:r>
            <a:r>
              <a:rPr lang="tr-TR" dirty="0" err="1"/>
              <a:t>by</a:t>
            </a:r>
            <a:r>
              <a:rPr lang="tr-TR" dirty="0"/>
              <a:t> HTTP.</a:t>
            </a:r>
          </a:p>
          <a:p>
            <a:endParaRPr lang="tr-TR" dirty="0"/>
          </a:p>
          <a:p>
            <a:r>
              <a:rPr lang="tr-TR" dirty="0" err="1"/>
              <a:t>Uses</a:t>
            </a:r>
            <a:r>
              <a:rPr lang="tr-TR" dirty="0"/>
              <a:t> </a:t>
            </a:r>
            <a:r>
              <a:rPr lang="tr-TR" dirty="0" err="1"/>
              <a:t>encryption</a:t>
            </a:r>
            <a:r>
              <a:rPr lang="tr-TR" dirty="0"/>
              <a:t> </a:t>
            </a:r>
            <a:r>
              <a:rPr lang="tr-TR" dirty="0" err="1"/>
              <a:t>protocol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scramble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data </a:t>
            </a:r>
            <a:r>
              <a:rPr lang="tr-TR" dirty="0" err="1"/>
              <a:t>that’s</a:t>
            </a:r>
            <a:r>
              <a:rPr lang="tr-TR" dirty="0"/>
              <a:t> </a:t>
            </a:r>
            <a:r>
              <a:rPr lang="tr-TR" dirty="0" err="1"/>
              <a:t>being</a:t>
            </a:r>
            <a:r>
              <a:rPr lang="tr-TR" dirty="0"/>
              <a:t> </a:t>
            </a:r>
            <a:r>
              <a:rPr lang="tr-TR" dirty="0" err="1"/>
              <a:t>transferred</a:t>
            </a:r>
            <a:r>
              <a:rPr lang="tr-TR" dirty="0"/>
              <a:t>.</a:t>
            </a:r>
          </a:p>
          <a:p>
            <a:endParaRPr lang="tr-TR" dirty="0"/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48F1274A-2867-4D12-8F69-BB5BBE6A34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r-TR">
                <a:solidFill>
                  <a:schemeClr val="bg1">
                    <a:lumMod val="75000"/>
                  </a:schemeClr>
                </a:solidFill>
              </a:rPr>
              <a:t>12.06.2021</a:t>
            </a:r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C7E1F1F9-3E29-4016-8369-4FC6670363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>
                <a:solidFill>
                  <a:schemeClr val="bg1">
                    <a:lumMod val="75000"/>
                  </a:schemeClr>
                </a:solidFill>
              </a:rPr>
              <a:t>Ahmet Gurbuz- Murat Gun</a:t>
            </a:r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673DADE9-F298-41A4-ABD7-405953D8BC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E9E5D-D5BC-4914-8DFD-B93272C58AE0}" type="slidenum">
              <a:rPr lang="tr-TR" smtClean="0">
                <a:solidFill>
                  <a:schemeClr val="bg1">
                    <a:lumMod val="75000"/>
                  </a:schemeClr>
                </a:solidFill>
              </a:rPr>
              <a:t>4</a:t>
            </a:fld>
            <a:endParaRPr lang="tr-TR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8" name="Resim 7">
            <a:extLst>
              <a:ext uri="{FF2B5EF4-FFF2-40B4-BE49-F238E27FC236}">
                <a16:creationId xmlns:a16="http://schemas.microsoft.com/office/drawing/2014/main" id="{D0C2A31A-069C-4928-81DB-A8E6A30776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5372"/>
            <a:ext cx="12192000" cy="312615"/>
          </a:xfrm>
          <a:prstGeom prst="rect">
            <a:avLst/>
          </a:prstGeom>
        </p:spPr>
      </p:pic>
      <p:sp>
        <p:nvSpPr>
          <p:cNvPr id="5" name="Metin kutusu 4">
            <a:extLst>
              <a:ext uri="{FF2B5EF4-FFF2-40B4-BE49-F238E27FC236}">
                <a16:creationId xmlns:a16="http://schemas.microsoft.com/office/drawing/2014/main" id="{E9216914-65F6-4A00-B3ED-206CF5A2935E}"/>
              </a:ext>
            </a:extLst>
          </p:cNvPr>
          <p:cNvSpPr txBox="1"/>
          <p:nvPr/>
        </p:nvSpPr>
        <p:spPr>
          <a:xfrm>
            <a:off x="3043149" y="4808977"/>
            <a:ext cx="11409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3600" b="1" dirty="0"/>
              <a:t>Http</a:t>
            </a:r>
          </a:p>
          <a:p>
            <a:endParaRPr lang="tr-TR" sz="3600" b="1" dirty="0"/>
          </a:p>
        </p:txBody>
      </p:sp>
      <p:sp>
        <p:nvSpPr>
          <p:cNvPr id="9" name="Metin kutusu 8">
            <a:extLst>
              <a:ext uri="{FF2B5EF4-FFF2-40B4-BE49-F238E27FC236}">
                <a16:creationId xmlns:a16="http://schemas.microsoft.com/office/drawing/2014/main" id="{E66BE9E4-5B98-46A2-A547-CE4AC14E72F8}"/>
              </a:ext>
            </a:extLst>
          </p:cNvPr>
          <p:cNvSpPr txBox="1"/>
          <p:nvPr/>
        </p:nvSpPr>
        <p:spPr>
          <a:xfrm>
            <a:off x="4660674" y="4823745"/>
            <a:ext cx="16074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3600" dirty="0"/>
              <a:t>SSL/TSL</a:t>
            </a:r>
          </a:p>
        </p:txBody>
      </p:sp>
      <p:sp>
        <p:nvSpPr>
          <p:cNvPr id="10" name="Metin kutusu 9">
            <a:extLst>
              <a:ext uri="{FF2B5EF4-FFF2-40B4-BE49-F238E27FC236}">
                <a16:creationId xmlns:a16="http://schemas.microsoft.com/office/drawing/2014/main" id="{B1BC58CC-9441-4404-981B-51A50F20BADE}"/>
              </a:ext>
            </a:extLst>
          </p:cNvPr>
          <p:cNvSpPr txBox="1"/>
          <p:nvPr/>
        </p:nvSpPr>
        <p:spPr>
          <a:xfrm>
            <a:off x="7018223" y="4815431"/>
            <a:ext cx="13604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3600" dirty="0" err="1"/>
              <a:t>HttpS</a:t>
            </a:r>
            <a:endParaRPr lang="tr-TR" sz="3600" dirty="0"/>
          </a:p>
        </p:txBody>
      </p:sp>
      <p:pic>
        <p:nvPicPr>
          <p:cNvPr id="13" name="Grafik 12" descr="Ekle düz dolguyla">
            <a:extLst>
              <a:ext uri="{FF2B5EF4-FFF2-40B4-BE49-F238E27FC236}">
                <a16:creationId xmlns:a16="http://schemas.microsoft.com/office/drawing/2014/main" id="{15FA3810-846C-4C8D-AE91-9DC26C21F7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64798" y="4885167"/>
            <a:ext cx="523975" cy="523975"/>
          </a:xfrm>
          <a:prstGeom prst="rect">
            <a:avLst/>
          </a:prstGeom>
        </p:spPr>
      </p:pic>
      <p:sp>
        <p:nvSpPr>
          <p:cNvPr id="14" name="Metin kutusu 13">
            <a:extLst>
              <a:ext uri="{FF2B5EF4-FFF2-40B4-BE49-F238E27FC236}">
                <a16:creationId xmlns:a16="http://schemas.microsoft.com/office/drawing/2014/main" id="{E63A152F-2CF5-4586-9E06-23DF4E9DE829}"/>
              </a:ext>
            </a:extLst>
          </p:cNvPr>
          <p:cNvSpPr txBox="1"/>
          <p:nvPr/>
        </p:nvSpPr>
        <p:spPr>
          <a:xfrm>
            <a:off x="6340066" y="4562314"/>
            <a:ext cx="60625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6600" dirty="0"/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1790264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0" grpId="0"/>
      <p:bldP spid="1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Resim 19">
            <a:extLst>
              <a:ext uri="{FF2B5EF4-FFF2-40B4-BE49-F238E27FC236}">
                <a16:creationId xmlns:a16="http://schemas.microsoft.com/office/drawing/2014/main" id="{D5BE3AA6-23A4-4EBC-926C-A83947FC93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93260"/>
            <a:ext cx="12192000" cy="312615"/>
          </a:xfrm>
          <a:prstGeom prst="rect">
            <a:avLst/>
          </a:prstGeom>
        </p:spPr>
      </p:pic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29763CCF-8168-4A13-B673-734D23C6CC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8546"/>
            <a:ext cx="10515600" cy="1881553"/>
          </a:xfrm>
        </p:spPr>
        <p:txBody>
          <a:bodyPr>
            <a:normAutofit/>
          </a:bodyPr>
          <a:lstStyle/>
          <a:p>
            <a:r>
              <a:rPr lang="en-US" dirty="0"/>
              <a:t>It is an encryption protocol designed to provide secure communication.</a:t>
            </a:r>
            <a:endParaRPr lang="tr-TR" dirty="0"/>
          </a:p>
          <a:p>
            <a:r>
              <a:rPr lang="tr-TR" dirty="0"/>
              <a:t>An </a:t>
            </a:r>
            <a:r>
              <a:rPr lang="tr-TR" dirty="0" err="1"/>
              <a:t>SSl</a:t>
            </a:r>
            <a:r>
              <a:rPr lang="tr-TR" dirty="0"/>
              <a:t> </a:t>
            </a:r>
            <a:r>
              <a:rPr lang="tr-TR" dirty="0" err="1"/>
              <a:t>certificate</a:t>
            </a:r>
            <a:r>
              <a:rPr lang="tr-TR" dirty="0"/>
              <a:t> is </a:t>
            </a:r>
            <a:r>
              <a:rPr lang="tr-TR" dirty="0" err="1"/>
              <a:t>used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autenticate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identity</a:t>
            </a:r>
            <a:r>
              <a:rPr lang="tr-TR" dirty="0"/>
              <a:t> of </a:t>
            </a:r>
            <a:r>
              <a:rPr lang="tr-TR" dirty="0" err="1"/>
              <a:t>webstite</a:t>
            </a:r>
            <a:r>
              <a:rPr lang="tr-TR" dirty="0"/>
              <a:t>.</a:t>
            </a:r>
          </a:p>
        </p:txBody>
      </p:sp>
      <p:pic>
        <p:nvPicPr>
          <p:cNvPr id="5" name="Grafik 4" descr="Bilgisayar düz dolguyla">
            <a:extLst>
              <a:ext uri="{FF2B5EF4-FFF2-40B4-BE49-F238E27FC236}">
                <a16:creationId xmlns:a16="http://schemas.microsoft.com/office/drawing/2014/main" id="{E9F6F930-D5DE-4BCE-8971-43340A99AE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73122" y="4561200"/>
            <a:ext cx="1716505" cy="1716505"/>
          </a:xfrm>
          <a:prstGeom prst="rect">
            <a:avLst/>
          </a:prstGeom>
        </p:spPr>
      </p:pic>
      <p:pic>
        <p:nvPicPr>
          <p:cNvPr id="7" name="Grafik 6" descr="Bulut ana hat">
            <a:extLst>
              <a:ext uri="{FF2B5EF4-FFF2-40B4-BE49-F238E27FC236}">
                <a16:creationId xmlns:a16="http://schemas.microsoft.com/office/drawing/2014/main" id="{474A17A3-AD39-4F63-8E39-37B5744971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735440" y="4478675"/>
            <a:ext cx="1881554" cy="1881554"/>
          </a:xfrm>
          <a:prstGeom prst="rect">
            <a:avLst/>
          </a:prstGeom>
        </p:spPr>
      </p:pic>
      <p:pic>
        <p:nvPicPr>
          <p:cNvPr id="9" name="Grafik 8" descr="Sunucu düz dolguyla">
            <a:extLst>
              <a:ext uri="{FF2B5EF4-FFF2-40B4-BE49-F238E27FC236}">
                <a16:creationId xmlns:a16="http://schemas.microsoft.com/office/drawing/2014/main" id="{FA56ED27-F4C7-49D2-B0F3-F9A56408504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625253" y="4679201"/>
            <a:ext cx="1480501" cy="1480501"/>
          </a:xfrm>
          <a:prstGeom prst="rect">
            <a:avLst/>
          </a:prstGeom>
        </p:spPr>
      </p:pic>
      <p:cxnSp>
        <p:nvCxnSpPr>
          <p:cNvPr id="11" name="Düz Bağlayıcı 10">
            <a:extLst>
              <a:ext uri="{FF2B5EF4-FFF2-40B4-BE49-F238E27FC236}">
                <a16:creationId xmlns:a16="http://schemas.microsoft.com/office/drawing/2014/main" id="{D24B6640-0D7A-40B8-BF6C-5FAD5161C2FD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 flipV="1">
            <a:off x="3089627" y="5419452"/>
            <a:ext cx="1645813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Düz Bağlayıcı 18">
            <a:extLst>
              <a:ext uri="{FF2B5EF4-FFF2-40B4-BE49-F238E27FC236}">
                <a16:creationId xmlns:a16="http://schemas.microsoft.com/office/drawing/2014/main" id="{6272C1E1-3221-48A7-BC50-811AC077A681}"/>
              </a:ext>
            </a:extLst>
          </p:cNvPr>
          <p:cNvCxnSpPr>
            <a:stCxn id="7" idx="3"/>
            <a:endCxn id="9" idx="1"/>
          </p:cNvCxnSpPr>
          <p:nvPr/>
        </p:nvCxnSpPr>
        <p:spPr>
          <a:xfrm>
            <a:off x="6616994" y="5419452"/>
            <a:ext cx="200825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Konuşma Balonu: Köşeleri Yuvarlanmış Dikdörtgen 20">
            <a:extLst>
              <a:ext uri="{FF2B5EF4-FFF2-40B4-BE49-F238E27FC236}">
                <a16:creationId xmlns:a16="http://schemas.microsoft.com/office/drawing/2014/main" id="{9535D2C0-8C46-4866-A2A1-22E3AE8F3A0A}"/>
              </a:ext>
            </a:extLst>
          </p:cNvPr>
          <p:cNvSpPr/>
          <p:nvPr/>
        </p:nvSpPr>
        <p:spPr>
          <a:xfrm>
            <a:off x="2943109" y="3586584"/>
            <a:ext cx="1881554" cy="1080653"/>
          </a:xfrm>
          <a:prstGeom prst="wedgeRoundRectCallout">
            <a:avLst>
              <a:gd name="adj1" fmla="val -38045"/>
              <a:gd name="adj2" fmla="val 8365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b="1" dirty="0"/>
              <a:t>Web Browser</a:t>
            </a:r>
            <a:r>
              <a:rPr lang="tr-TR" dirty="0"/>
              <a:t>: </a:t>
            </a:r>
          </a:p>
          <a:p>
            <a:pPr algn="ctr"/>
            <a:r>
              <a:rPr lang="tr-TR" dirty="0"/>
              <a:t>Server </a:t>
            </a:r>
            <a:r>
              <a:rPr lang="tr-TR" dirty="0" err="1"/>
              <a:t>Identify</a:t>
            </a:r>
            <a:r>
              <a:rPr lang="tr-TR" dirty="0"/>
              <a:t> Yourself</a:t>
            </a:r>
          </a:p>
        </p:txBody>
      </p:sp>
      <p:sp>
        <p:nvSpPr>
          <p:cNvPr id="22" name="Konuşma Balonu: Köşeleri Yuvarlanmış Dikdörtgen 21">
            <a:extLst>
              <a:ext uri="{FF2B5EF4-FFF2-40B4-BE49-F238E27FC236}">
                <a16:creationId xmlns:a16="http://schemas.microsoft.com/office/drawing/2014/main" id="{2CAFA63B-95C6-43F1-93DA-2EF962B8FEC1}"/>
              </a:ext>
            </a:extLst>
          </p:cNvPr>
          <p:cNvSpPr/>
          <p:nvPr/>
        </p:nvSpPr>
        <p:spPr>
          <a:xfrm>
            <a:off x="6832922" y="3586584"/>
            <a:ext cx="1881554" cy="1104096"/>
          </a:xfrm>
          <a:prstGeom prst="wedgeRoundRectCallout">
            <a:avLst>
              <a:gd name="adj1" fmla="val 46721"/>
              <a:gd name="adj2" fmla="val 8389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b="1" dirty="0"/>
              <a:t>Web Server</a:t>
            </a:r>
            <a:r>
              <a:rPr lang="tr-TR" dirty="0"/>
              <a:t>:</a:t>
            </a:r>
          </a:p>
          <a:p>
            <a:pPr algn="ctr"/>
            <a:r>
              <a:rPr lang="tr-TR" dirty="0" err="1"/>
              <a:t>Look</a:t>
            </a:r>
            <a:r>
              <a:rPr lang="tr-TR" dirty="0"/>
              <a:t> At My </a:t>
            </a:r>
            <a:r>
              <a:rPr lang="tr-TR" dirty="0" err="1"/>
              <a:t>certificate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prove</a:t>
            </a:r>
            <a:r>
              <a:rPr lang="tr-TR" dirty="0"/>
              <a:t>  </a:t>
            </a:r>
            <a:r>
              <a:rPr lang="tr-TR" dirty="0" err="1"/>
              <a:t>my</a:t>
            </a:r>
            <a:r>
              <a:rPr lang="tr-TR" dirty="0"/>
              <a:t> ID</a:t>
            </a:r>
          </a:p>
        </p:txBody>
      </p:sp>
      <p:pic>
        <p:nvPicPr>
          <p:cNvPr id="26" name="Grafik 25" descr="Diploma düz dolguyla">
            <a:extLst>
              <a:ext uri="{FF2B5EF4-FFF2-40B4-BE49-F238E27FC236}">
                <a16:creationId xmlns:a16="http://schemas.microsoft.com/office/drawing/2014/main" id="{6CB057B3-7679-40F9-8D72-24429663370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805607" y="4967991"/>
            <a:ext cx="914400" cy="914400"/>
          </a:xfrm>
          <a:prstGeom prst="rect">
            <a:avLst/>
          </a:prstGeom>
        </p:spPr>
      </p:pic>
      <p:sp>
        <p:nvSpPr>
          <p:cNvPr id="27" name="Konuşma Balonu: Köşeleri Yuvarlanmış Dikdörtgen 26">
            <a:extLst>
              <a:ext uri="{FF2B5EF4-FFF2-40B4-BE49-F238E27FC236}">
                <a16:creationId xmlns:a16="http://schemas.microsoft.com/office/drawing/2014/main" id="{E60D16E0-4DEA-4DAF-A998-F855B8D4EB59}"/>
              </a:ext>
            </a:extLst>
          </p:cNvPr>
          <p:cNvSpPr/>
          <p:nvPr/>
        </p:nvSpPr>
        <p:spPr>
          <a:xfrm>
            <a:off x="2936598" y="3595900"/>
            <a:ext cx="1881554" cy="1080653"/>
          </a:xfrm>
          <a:prstGeom prst="wedgeRoundRectCallout">
            <a:avLst>
              <a:gd name="adj1" fmla="val -38045"/>
              <a:gd name="adj2" fmla="val 8365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b="1" dirty="0"/>
              <a:t>Web Browser</a:t>
            </a:r>
            <a:r>
              <a:rPr lang="tr-TR" dirty="0"/>
              <a:t>: Ok I </a:t>
            </a:r>
            <a:r>
              <a:rPr lang="tr-TR" dirty="0" err="1"/>
              <a:t>looks</a:t>
            </a:r>
            <a:r>
              <a:rPr lang="tr-TR" dirty="0"/>
              <a:t> </a:t>
            </a:r>
            <a:r>
              <a:rPr lang="tr-TR" dirty="0" err="1"/>
              <a:t>good</a:t>
            </a:r>
            <a:r>
              <a:rPr lang="tr-TR" dirty="0"/>
              <a:t>.</a:t>
            </a:r>
          </a:p>
          <a:p>
            <a:pPr algn="ctr"/>
            <a:r>
              <a:rPr lang="tr-TR" dirty="0"/>
              <a:t>I can </a:t>
            </a:r>
            <a:r>
              <a:rPr lang="tr-TR" dirty="0" err="1"/>
              <a:t>trust</a:t>
            </a:r>
            <a:r>
              <a:rPr lang="tr-TR" dirty="0"/>
              <a:t> </a:t>
            </a:r>
            <a:r>
              <a:rPr lang="tr-TR" dirty="0" err="1"/>
              <a:t>you</a:t>
            </a:r>
            <a:r>
              <a:rPr lang="tr-TR" dirty="0"/>
              <a:t>.</a:t>
            </a:r>
          </a:p>
        </p:txBody>
      </p:sp>
      <p:pic>
        <p:nvPicPr>
          <p:cNvPr id="32" name="Grafik 31" descr="Kilitle düz dolguyla">
            <a:extLst>
              <a:ext uri="{FF2B5EF4-FFF2-40B4-BE49-F238E27FC236}">
                <a16:creationId xmlns:a16="http://schemas.microsoft.com/office/drawing/2014/main" id="{4881256A-792B-437E-AC52-9050D75F5D4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954017" y="4933722"/>
            <a:ext cx="914400" cy="914400"/>
          </a:xfrm>
          <a:prstGeom prst="rect">
            <a:avLst/>
          </a:prstGeom>
        </p:spPr>
      </p:pic>
      <p:pic>
        <p:nvPicPr>
          <p:cNvPr id="33" name="Grafik 32" descr="Kilitle düz dolguyla">
            <a:extLst>
              <a:ext uri="{FF2B5EF4-FFF2-40B4-BE49-F238E27FC236}">
                <a16:creationId xmlns:a16="http://schemas.microsoft.com/office/drawing/2014/main" id="{A2E1A7F8-EB95-4235-B191-272BFAACE07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946029" y="4911908"/>
            <a:ext cx="914400" cy="914400"/>
          </a:xfrm>
          <a:prstGeom prst="rect">
            <a:avLst/>
          </a:prstGeom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8B35C428-ACDC-4CBB-AFC1-6250A52094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9692"/>
            <a:ext cx="10515600" cy="1325563"/>
          </a:xfrm>
        </p:spPr>
        <p:txBody>
          <a:bodyPr/>
          <a:lstStyle/>
          <a:p>
            <a:pPr algn="ctr"/>
            <a:r>
              <a:rPr lang="tr-TR" sz="3600" dirty="0" err="1">
                <a:latin typeface="Montserrat Medium" panose="00000600000000000000" pitchFamily="50" charset="-94"/>
              </a:rPr>
              <a:t>What</a:t>
            </a:r>
            <a:r>
              <a:rPr lang="tr-TR" dirty="0">
                <a:latin typeface="Montserrat Medium" panose="00000600000000000000" pitchFamily="50" charset="-94"/>
              </a:rPr>
              <a:t> is </a:t>
            </a:r>
            <a:r>
              <a:rPr lang="tr-TR" dirty="0" err="1">
                <a:latin typeface="Montserrat Medium" panose="00000600000000000000" pitchFamily="50" charset="-94"/>
              </a:rPr>
              <a:t>Ssl</a:t>
            </a:r>
            <a:r>
              <a:rPr lang="tr-TR" dirty="0">
                <a:latin typeface="Montserrat Medium" panose="00000600000000000000" pitchFamily="50" charset="-94"/>
              </a:rPr>
              <a:t> / </a:t>
            </a:r>
            <a:r>
              <a:rPr lang="tr-TR" dirty="0" err="1">
                <a:latin typeface="Montserrat Medium" panose="00000600000000000000" pitchFamily="50" charset="-94"/>
              </a:rPr>
              <a:t>Tls</a:t>
            </a:r>
            <a:r>
              <a:rPr lang="tr-TR" dirty="0">
                <a:latin typeface="Montserrat Medium" panose="00000600000000000000" pitchFamily="50" charset="-94"/>
              </a:rPr>
              <a:t>?</a:t>
            </a:r>
          </a:p>
        </p:txBody>
      </p:sp>
      <p:pic>
        <p:nvPicPr>
          <p:cNvPr id="37" name="Resim 36">
            <a:extLst>
              <a:ext uri="{FF2B5EF4-FFF2-40B4-BE49-F238E27FC236}">
                <a16:creationId xmlns:a16="http://schemas.microsoft.com/office/drawing/2014/main" id="{02434CF3-94F5-4380-8ADA-63F096C6372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933483" y="2764109"/>
            <a:ext cx="5788308" cy="3573192"/>
          </a:xfrm>
          <a:prstGeom prst="rect">
            <a:avLst/>
          </a:prstGeom>
        </p:spPr>
      </p:pic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BFEE075B-C379-4524-A337-E28D318112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r-TR">
                <a:solidFill>
                  <a:schemeClr val="bg1">
                    <a:lumMod val="75000"/>
                  </a:schemeClr>
                </a:solidFill>
              </a:rPr>
              <a:t>12.06.2021</a:t>
            </a:r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BE22BB8A-499A-4EE3-A05B-C1453DD5F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>
                <a:solidFill>
                  <a:schemeClr val="bg1">
                    <a:lumMod val="75000"/>
                  </a:schemeClr>
                </a:solidFill>
              </a:rPr>
              <a:t>Ahmet Gurbuz- Murat Gun</a:t>
            </a:r>
          </a:p>
        </p:txBody>
      </p:sp>
      <p:sp>
        <p:nvSpPr>
          <p:cNvPr id="8" name="Slayt Numarası Yer Tutucusu 7">
            <a:extLst>
              <a:ext uri="{FF2B5EF4-FFF2-40B4-BE49-F238E27FC236}">
                <a16:creationId xmlns:a16="http://schemas.microsoft.com/office/drawing/2014/main" id="{D6FD5BCD-5695-49EB-B257-9B9E0FEC5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E9E5D-D5BC-4914-8DFD-B93272C58AE0}" type="slidenum">
              <a:rPr lang="tr-TR" smtClean="0">
                <a:solidFill>
                  <a:schemeClr val="bg1">
                    <a:lumMod val="75000"/>
                  </a:schemeClr>
                </a:solidFill>
              </a:rPr>
              <a:t>5</a:t>
            </a:fld>
            <a:endParaRPr lang="tr-TR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23" name="Resim 22">
            <a:extLst>
              <a:ext uri="{FF2B5EF4-FFF2-40B4-BE49-F238E27FC236}">
                <a16:creationId xmlns:a16="http://schemas.microsoft.com/office/drawing/2014/main" id="{D8687998-F56B-4AE2-8DB6-11674BFEB0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5372"/>
            <a:ext cx="12192000" cy="312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933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2.22222E-6 L -0.40585 -0.00069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299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1.11111E-6 L 0.39791 0.00486 " pathEditMode="relative" rAng="0" ptsTypes="AA">
                                      <p:cBhvr>
                                        <p:cTn id="55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896" y="2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3.7037E-7 L 0.39791 0.00486 " pathEditMode="relative" rAng="0" ptsTypes="AA">
                                      <p:cBhvr>
                                        <p:cTn id="6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896" y="2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1" grpId="1" animBg="1"/>
      <p:bldP spid="22" grpId="0" animBg="1"/>
      <p:bldP spid="22" grpId="1" animBg="1"/>
      <p:bldP spid="27" grpId="0" animBg="1"/>
      <p:bldP spid="27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Resim 17">
            <a:extLst>
              <a:ext uri="{FF2B5EF4-FFF2-40B4-BE49-F238E27FC236}">
                <a16:creationId xmlns:a16="http://schemas.microsoft.com/office/drawing/2014/main" id="{9DDE5E9F-967D-4D36-81EC-41DB5089B5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93260"/>
            <a:ext cx="12192000" cy="312615"/>
          </a:xfrm>
          <a:prstGeom prst="rect">
            <a:avLst/>
          </a:prstGeom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301A31C5-56CB-4E54-9644-783D2D25D8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32237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tr-TR" sz="3600" dirty="0" err="1">
                <a:latin typeface="Montserrat Medium" panose="00000600000000000000" pitchFamily="50" charset="-94"/>
              </a:rPr>
              <a:t>What</a:t>
            </a:r>
            <a:r>
              <a:rPr lang="tr-TR" sz="3600" dirty="0">
                <a:latin typeface="Montserrat Medium" panose="00000600000000000000" pitchFamily="50" charset="-94"/>
              </a:rPr>
              <a:t> is HSTS?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6DFE9927-04C4-4C42-A033-0D4624CF67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97780"/>
            <a:ext cx="10515600" cy="765175"/>
          </a:xfrm>
        </p:spPr>
        <p:txBody>
          <a:bodyPr>
            <a:normAutofit/>
          </a:bodyPr>
          <a:lstStyle/>
          <a:p>
            <a:r>
              <a:rPr lang="en-US" dirty="0"/>
              <a:t>It is a mechanism that converts incoming http connections to https.</a:t>
            </a:r>
            <a:endParaRPr lang="tr-TR" dirty="0"/>
          </a:p>
        </p:txBody>
      </p:sp>
      <p:pic>
        <p:nvPicPr>
          <p:cNvPr id="9" name="Grafik 8" descr="İnternet düz dolguyla">
            <a:extLst>
              <a:ext uri="{FF2B5EF4-FFF2-40B4-BE49-F238E27FC236}">
                <a16:creationId xmlns:a16="http://schemas.microsoft.com/office/drawing/2014/main" id="{E425FDC9-1383-49D0-ABFE-C368701596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5373" y="2997136"/>
            <a:ext cx="2398776" cy="2398776"/>
          </a:xfrm>
          <a:prstGeom prst="rect">
            <a:avLst/>
          </a:prstGeom>
        </p:spPr>
      </p:pic>
      <p:pic>
        <p:nvPicPr>
          <p:cNvPr id="11" name="Grafik 10" descr="Sunucu düz dolguyla">
            <a:extLst>
              <a:ext uri="{FF2B5EF4-FFF2-40B4-BE49-F238E27FC236}">
                <a16:creationId xmlns:a16="http://schemas.microsoft.com/office/drawing/2014/main" id="{5A180F89-3B3D-4A53-9644-207C29756E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331195" y="3324226"/>
            <a:ext cx="2057399" cy="2057399"/>
          </a:xfrm>
          <a:prstGeom prst="rect">
            <a:avLst/>
          </a:prstGeom>
        </p:spPr>
      </p:pic>
      <p:cxnSp>
        <p:nvCxnSpPr>
          <p:cNvPr id="13" name="Düz Ok Bağlayıcısı 12">
            <a:extLst>
              <a:ext uri="{FF2B5EF4-FFF2-40B4-BE49-F238E27FC236}">
                <a16:creationId xmlns:a16="http://schemas.microsoft.com/office/drawing/2014/main" id="{8640B400-9D32-48CB-8F63-4D3A28523F7B}"/>
              </a:ext>
            </a:extLst>
          </p:cNvPr>
          <p:cNvCxnSpPr>
            <a:cxnSpLocks/>
          </p:cNvCxnSpPr>
          <p:nvPr/>
        </p:nvCxnSpPr>
        <p:spPr>
          <a:xfrm>
            <a:off x="3352799" y="3676653"/>
            <a:ext cx="497839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Düz Ok Bağlayıcısı 14">
            <a:extLst>
              <a:ext uri="{FF2B5EF4-FFF2-40B4-BE49-F238E27FC236}">
                <a16:creationId xmlns:a16="http://schemas.microsoft.com/office/drawing/2014/main" id="{BA8F4439-011E-4ED7-9FFA-BED0A9114400}"/>
              </a:ext>
            </a:extLst>
          </p:cNvPr>
          <p:cNvCxnSpPr>
            <a:cxnSpLocks/>
          </p:cNvCxnSpPr>
          <p:nvPr/>
        </p:nvCxnSpPr>
        <p:spPr>
          <a:xfrm flipH="1">
            <a:off x="3352801" y="4114802"/>
            <a:ext cx="497839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Düz Ok Bağlayıcısı 16">
            <a:extLst>
              <a:ext uri="{FF2B5EF4-FFF2-40B4-BE49-F238E27FC236}">
                <a16:creationId xmlns:a16="http://schemas.microsoft.com/office/drawing/2014/main" id="{8B3C7CA7-5EAE-4775-B15C-6F8AE746BDF2}"/>
              </a:ext>
            </a:extLst>
          </p:cNvPr>
          <p:cNvCxnSpPr>
            <a:cxnSpLocks/>
          </p:cNvCxnSpPr>
          <p:nvPr/>
        </p:nvCxnSpPr>
        <p:spPr>
          <a:xfrm flipH="1">
            <a:off x="3352799" y="4995862"/>
            <a:ext cx="4978394" cy="2857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Düz Ok Bağlayıcısı 30">
            <a:extLst>
              <a:ext uri="{FF2B5EF4-FFF2-40B4-BE49-F238E27FC236}">
                <a16:creationId xmlns:a16="http://schemas.microsoft.com/office/drawing/2014/main" id="{440D84EB-85BB-4E6E-B518-67CB3D4FD718}"/>
              </a:ext>
            </a:extLst>
          </p:cNvPr>
          <p:cNvCxnSpPr>
            <a:cxnSpLocks/>
          </p:cNvCxnSpPr>
          <p:nvPr/>
        </p:nvCxnSpPr>
        <p:spPr>
          <a:xfrm>
            <a:off x="3333749" y="4572003"/>
            <a:ext cx="497839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2" name="Metin kutusu 31">
            <a:extLst>
              <a:ext uri="{FF2B5EF4-FFF2-40B4-BE49-F238E27FC236}">
                <a16:creationId xmlns:a16="http://schemas.microsoft.com/office/drawing/2014/main" id="{9E7EE453-BE87-4AD0-9461-320B576A1A88}"/>
              </a:ext>
            </a:extLst>
          </p:cNvPr>
          <p:cNvSpPr txBox="1"/>
          <p:nvPr/>
        </p:nvSpPr>
        <p:spPr>
          <a:xfrm>
            <a:off x="3268194" y="3280058"/>
            <a:ext cx="21377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http://obs.mu.edu.tr</a:t>
            </a:r>
          </a:p>
        </p:txBody>
      </p:sp>
      <p:sp>
        <p:nvSpPr>
          <p:cNvPr id="33" name="Metin kutusu 32">
            <a:extLst>
              <a:ext uri="{FF2B5EF4-FFF2-40B4-BE49-F238E27FC236}">
                <a16:creationId xmlns:a16="http://schemas.microsoft.com/office/drawing/2014/main" id="{0C7BBA7A-A4B4-48C5-AC0C-479C92ABA43E}"/>
              </a:ext>
            </a:extLst>
          </p:cNvPr>
          <p:cNvSpPr txBox="1"/>
          <p:nvPr/>
        </p:nvSpPr>
        <p:spPr>
          <a:xfrm>
            <a:off x="5062877" y="3770356"/>
            <a:ext cx="3307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err="1"/>
              <a:t>Redirect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https://obs.mu.edu.tr</a:t>
            </a:r>
          </a:p>
        </p:txBody>
      </p:sp>
      <p:sp>
        <p:nvSpPr>
          <p:cNvPr id="34" name="Metin kutusu 33">
            <a:extLst>
              <a:ext uri="{FF2B5EF4-FFF2-40B4-BE49-F238E27FC236}">
                <a16:creationId xmlns:a16="http://schemas.microsoft.com/office/drawing/2014/main" id="{C02E463B-C6EF-46D7-8FFA-75E17C9A29C2}"/>
              </a:ext>
            </a:extLst>
          </p:cNvPr>
          <p:cNvSpPr txBox="1"/>
          <p:nvPr/>
        </p:nvSpPr>
        <p:spPr>
          <a:xfrm>
            <a:off x="3249144" y="4251608"/>
            <a:ext cx="22263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https://obs.mu.edu.tr</a:t>
            </a:r>
          </a:p>
        </p:txBody>
      </p:sp>
      <p:sp>
        <p:nvSpPr>
          <p:cNvPr id="35" name="Metin kutusu 34">
            <a:extLst>
              <a:ext uri="{FF2B5EF4-FFF2-40B4-BE49-F238E27FC236}">
                <a16:creationId xmlns:a16="http://schemas.microsoft.com/office/drawing/2014/main" id="{F4033595-550E-456C-B578-D6A17AA58914}"/>
              </a:ext>
            </a:extLst>
          </p:cNvPr>
          <p:cNvSpPr txBox="1"/>
          <p:nvPr/>
        </p:nvSpPr>
        <p:spPr>
          <a:xfrm>
            <a:off x="5139077" y="4646656"/>
            <a:ext cx="3350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err="1"/>
              <a:t>Strict</a:t>
            </a:r>
            <a:r>
              <a:rPr lang="tr-TR" dirty="0"/>
              <a:t>–Transport–Security </a:t>
            </a:r>
            <a:r>
              <a:rPr lang="tr-TR" dirty="0" err="1"/>
              <a:t>Header</a:t>
            </a:r>
            <a:endParaRPr lang="tr-TR" dirty="0"/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AA5DA202-FAFA-4868-9A68-A8A3FA1AC4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r-TR">
                <a:solidFill>
                  <a:schemeClr val="bg1">
                    <a:lumMod val="75000"/>
                  </a:schemeClr>
                </a:solidFill>
              </a:rPr>
              <a:t>12.06.2021</a:t>
            </a:r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C57D26D2-8DA1-46F3-AAB0-C1AAE36C1F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>
                <a:solidFill>
                  <a:schemeClr val="bg1">
                    <a:lumMod val="75000"/>
                  </a:schemeClr>
                </a:solidFill>
              </a:rPr>
              <a:t>Ahmet Gurbuz- Murat Gun</a:t>
            </a:r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001F35CF-FE14-4158-A652-1EC94A1649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E9E5D-D5BC-4914-8DFD-B93272C58AE0}" type="slidenum">
              <a:rPr lang="tr-TR" smtClean="0">
                <a:solidFill>
                  <a:schemeClr val="bg1">
                    <a:lumMod val="75000"/>
                  </a:schemeClr>
                </a:solidFill>
              </a:rPr>
              <a:t>6</a:t>
            </a:fld>
            <a:endParaRPr lang="tr-TR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19" name="Resim 18">
            <a:extLst>
              <a:ext uri="{FF2B5EF4-FFF2-40B4-BE49-F238E27FC236}">
                <a16:creationId xmlns:a16="http://schemas.microsoft.com/office/drawing/2014/main" id="{5D6C548B-84C7-47FC-A744-621B8B5B8F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5372"/>
            <a:ext cx="12192000" cy="312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284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/>
      <p:bldP spid="34" grpId="0"/>
      <p:bldP spid="3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Resim 30">
            <a:extLst>
              <a:ext uri="{FF2B5EF4-FFF2-40B4-BE49-F238E27FC236}">
                <a16:creationId xmlns:a16="http://schemas.microsoft.com/office/drawing/2014/main" id="{605DBCBB-C835-4089-9577-574690DF2A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93260"/>
            <a:ext cx="12192000" cy="312615"/>
          </a:xfrm>
          <a:prstGeom prst="rect">
            <a:avLst/>
          </a:prstGeom>
        </p:spPr>
      </p:pic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4AE97517-7347-4665-9EB7-2B86564BF6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6115"/>
            <a:ext cx="10515600" cy="993775"/>
          </a:xfrm>
        </p:spPr>
        <p:txBody>
          <a:bodyPr/>
          <a:lstStyle/>
          <a:p>
            <a:r>
              <a:rPr lang="en-US" dirty="0"/>
              <a:t>Well, if we were to reach the server in this way in every transaction, wouldn't we be creating unnecessary traffic on the server?</a:t>
            </a:r>
            <a:endParaRPr lang="tr-TR" dirty="0"/>
          </a:p>
        </p:txBody>
      </p:sp>
      <p:sp>
        <p:nvSpPr>
          <p:cNvPr id="6" name="Başlık 1">
            <a:extLst>
              <a:ext uri="{FF2B5EF4-FFF2-40B4-BE49-F238E27FC236}">
                <a16:creationId xmlns:a16="http://schemas.microsoft.com/office/drawing/2014/main" id="{04458E84-7605-45B1-8C37-E90FE61A9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2384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tr-TR" sz="3600" dirty="0" err="1">
                <a:latin typeface="Montserrat Medium" panose="00000600000000000000" pitchFamily="50" charset="-94"/>
              </a:rPr>
              <a:t>What</a:t>
            </a:r>
            <a:r>
              <a:rPr lang="tr-TR" sz="3600" dirty="0">
                <a:latin typeface="Montserrat Medium" panose="00000600000000000000" pitchFamily="50" charset="-94"/>
              </a:rPr>
              <a:t> is HSTS?</a:t>
            </a:r>
          </a:p>
        </p:txBody>
      </p:sp>
      <p:sp>
        <p:nvSpPr>
          <p:cNvPr id="9" name="Metin kutusu 8">
            <a:extLst>
              <a:ext uri="{FF2B5EF4-FFF2-40B4-BE49-F238E27FC236}">
                <a16:creationId xmlns:a16="http://schemas.microsoft.com/office/drawing/2014/main" id="{79839C22-5F22-4B2F-A875-C03D630798EB}"/>
              </a:ext>
            </a:extLst>
          </p:cNvPr>
          <p:cNvSpPr txBox="1"/>
          <p:nvPr/>
        </p:nvSpPr>
        <p:spPr>
          <a:xfrm>
            <a:off x="4211257" y="2569776"/>
            <a:ext cx="30728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2400" b="1" i="1" dirty="0"/>
              <a:t>First </a:t>
            </a:r>
            <a:r>
              <a:rPr lang="tr-TR" sz="2400" b="1" i="1" dirty="0" err="1"/>
              <a:t>In-Secure</a:t>
            </a:r>
            <a:r>
              <a:rPr lang="tr-TR" sz="2400" b="1" i="1" dirty="0"/>
              <a:t> </a:t>
            </a:r>
            <a:r>
              <a:rPr lang="tr-TR" sz="2400" b="1" i="1" dirty="0" err="1"/>
              <a:t>Request</a:t>
            </a:r>
            <a:endParaRPr lang="tr-TR" sz="2400" b="1" i="1" dirty="0"/>
          </a:p>
        </p:txBody>
      </p:sp>
      <p:pic>
        <p:nvPicPr>
          <p:cNvPr id="10" name="Grafik 9" descr="İnternet düz dolguyla">
            <a:extLst>
              <a:ext uri="{FF2B5EF4-FFF2-40B4-BE49-F238E27FC236}">
                <a16:creationId xmlns:a16="http://schemas.microsoft.com/office/drawing/2014/main" id="{A838AC05-6DEA-4BEE-A6A6-77F4D5DBA9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5373" y="2997136"/>
            <a:ext cx="2398776" cy="2398776"/>
          </a:xfrm>
          <a:prstGeom prst="rect">
            <a:avLst/>
          </a:prstGeom>
        </p:spPr>
      </p:pic>
      <p:pic>
        <p:nvPicPr>
          <p:cNvPr id="11" name="Grafik 10" descr="Sunucu düz dolguyla">
            <a:extLst>
              <a:ext uri="{FF2B5EF4-FFF2-40B4-BE49-F238E27FC236}">
                <a16:creationId xmlns:a16="http://schemas.microsoft.com/office/drawing/2014/main" id="{28EBFD56-9329-4719-87FB-3B02DB748F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331195" y="3324226"/>
            <a:ext cx="2057399" cy="2057399"/>
          </a:xfrm>
          <a:prstGeom prst="rect">
            <a:avLst/>
          </a:prstGeom>
        </p:spPr>
      </p:pic>
      <p:grpSp>
        <p:nvGrpSpPr>
          <p:cNvPr id="71" name="Grup 70">
            <a:extLst>
              <a:ext uri="{FF2B5EF4-FFF2-40B4-BE49-F238E27FC236}">
                <a16:creationId xmlns:a16="http://schemas.microsoft.com/office/drawing/2014/main" id="{84E10FB0-39FC-41BF-B125-FAC15D5BE3FD}"/>
              </a:ext>
            </a:extLst>
          </p:cNvPr>
          <p:cNvGrpSpPr/>
          <p:nvPr/>
        </p:nvGrpSpPr>
        <p:grpSpPr>
          <a:xfrm>
            <a:off x="3249144" y="3280058"/>
            <a:ext cx="5240722" cy="1744380"/>
            <a:chOff x="3249144" y="3280058"/>
            <a:chExt cx="5240722" cy="1744380"/>
          </a:xfrm>
        </p:grpSpPr>
        <p:grpSp>
          <p:nvGrpSpPr>
            <p:cNvPr id="70" name="Grup 69">
              <a:extLst>
                <a:ext uri="{FF2B5EF4-FFF2-40B4-BE49-F238E27FC236}">
                  <a16:creationId xmlns:a16="http://schemas.microsoft.com/office/drawing/2014/main" id="{88AE6745-B1D0-4BE7-9A86-C78C24BB748D}"/>
                </a:ext>
              </a:extLst>
            </p:cNvPr>
            <p:cNvGrpSpPr/>
            <p:nvPr/>
          </p:nvGrpSpPr>
          <p:grpSpPr>
            <a:xfrm>
              <a:off x="3249144" y="3280058"/>
              <a:ext cx="5120792" cy="1744380"/>
              <a:chOff x="3249144" y="3280058"/>
              <a:chExt cx="5120792" cy="1744380"/>
            </a:xfrm>
          </p:grpSpPr>
          <p:cxnSp>
            <p:nvCxnSpPr>
              <p:cNvPr id="12" name="Düz Ok Bağlayıcısı 11">
                <a:extLst>
                  <a:ext uri="{FF2B5EF4-FFF2-40B4-BE49-F238E27FC236}">
                    <a16:creationId xmlns:a16="http://schemas.microsoft.com/office/drawing/2014/main" id="{4AC1E1DB-6230-4572-B55F-FB91EB6A99B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52799" y="3676653"/>
                <a:ext cx="4978396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" name="Düz Ok Bağlayıcısı 12">
                <a:extLst>
                  <a:ext uri="{FF2B5EF4-FFF2-40B4-BE49-F238E27FC236}">
                    <a16:creationId xmlns:a16="http://schemas.microsoft.com/office/drawing/2014/main" id="{3888CFA6-F229-4982-A8EE-2086F99DDD4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352801" y="4114802"/>
                <a:ext cx="497839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" name="Düz Ok Bağlayıcısı 13">
                <a:extLst>
                  <a:ext uri="{FF2B5EF4-FFF2-40B4-BE49-F238E27FC236}">
                    <a16:creationId xmlns:a16="http://schemas.microsoft.com/office/drawing/2014/main" id="{B111343F-85E3-491D-847F-5BA524792CB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352799" y="4995862"/>
                <a:ext cx="4978394" cy="2857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" name="Düz Ok Bağlayıcısı 14">
                <a:extLst>
                  <a:ext uri="{FF2B5EF4-FFF2-40B4-BE49-F238E27FC236}">
                    <a16:creationId xmlns:a16="http://schemas.microsoft.com/office/drawing/2014/main" id="{CA61C326-A562-470D-88D4-F1856A485F4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33749" y="4572003"/>
                <a:ext cx="4978396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6" name="Metin kutusu 15">
                <a:extLst>
                  <a:ext uri="{FF2B5EF4-FFF2-40B4-BE49-F238E27FC236}">
                    <a16:creationId xmlns:a16="http://schemas.microsoft.com/office/drawing/2014/main" id="{7C9CCB39-5F6B-49D2-8ECB-652B75CD7B1B}"/>
                  </a:ext>
                </a:extLst>
              </p:cNvPr>
              <p:cNvSpPr txBox="1"/>
              <p:nvPr/>
            </p:nvSpPr>
            <p:spPr>
              <a:xfrm>
                <a:off x="3268194" y="3280058"/>
                <a:ext cx="21377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tr-TR" dirty="0"/>
                  <a:t>http://obs.mu.edu.tr</a:t>
                </a:r>
              </a:p>
            </p:txBody>
          </p:sp>
          <p:sp>
            <p:nvSpPr>
              <p:cNvPr id="17" name="Metin kutusu 16">
                <a:extLst>
                  <a:ext uri="{FF2B5EF4-FFF2-40B4-BE49-F238E27FC236}">
                    <a16:creationId xmlns:a16="http://schemas.microsoft.com/office/drawing/2014/main" id="{1D6FE30E-C538-4758-A078-889CD51F7DE7}"/>
                  </a:ext>
                </a:extLst>
              </p:cNvPr>
              <p:cNvSpPr txBox="1"/>
              <p:nvPr/>
            </p:nvSpPr>
            <p:spPr>
              <a:xfrm>
                <a:off x="5062877" y="3770356"/>
                <a:ext cx="33070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tr-TR" dirty="0" err="1"/>
                  <a:t>Redirect</a:t>
                </a:r>
                <a:r>
                  <a:rPr lang="tr-TR" dirty="0"/>
                  <a:t> </a:t>
                </a:r>
                <a:r>
                  <a:rPr lang="tr-TR" dirty="0" err="1"/>
                  <a:t>to</a:t>
                </a:r>
                <a:r>
                  <a:rPr lang="tr-TR" dirty="0"/>
                  <a:t> https://obs.mu.edu.tr</a:t>
                </a:r>
              </a:p>
            </p:txBody>
          </p:sp>
          <p:sp>
            <p:nvSpPr>
              <p:cNvPr id="18" name="Metin kutusu 17">
                <a:extLst>
                  <a:ext uri="{FF2B5EF4-FFF2-40B4-BE49-F238E27FC236}">
                    <a16:creationId xmlns:a16="http://schemas.microsoft.com/office/drawing/2014/main" id="{E995B731-89FA-411F-972D-EF52B8A10380}"/>
                  </a:ext>
                </a:extLst>
              </p:cNvPr>
              <p:cNvSpPr txBox="1"/>
              <p:nvPr/>
            </p:nvSpPr>
            <p:spPr>
              <a:xfrm>
                <a:off x="3249144" y="4251608"/>
                <a:ext cx="222631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tr-TR" dirty="0"/>
                  <a:t>https://obs.mu.edu.tr</a:t>
                </a:r>
              </a:p>
            </p:txBody>
          </p:sp>
        </p:grpSp>
        <p:sp>
          <p:nvSpPr>
            <p:cNvPr id="19" name="Metin kutusu 18">
              <a:extLst>
                <a:ext uri="{FF2B5EF4-FFF2-40B4-BE49-F238E27FC236}">
                  <a16:creationId xmlns:a16="http://schemas.microsoft.com/office/drawing/2014/main" id="{B1EA32EB-52CC-4441-B856-5F14E484BB13}"/>
                </a:ext>
              </a:extLst>
            </p:cNvPr>
            <p:cNvSpPr txBox="1"/>
            <p:nvPr/>
          </p:nvSpPr>
          <p:spPr>
            <a:xfrm>
              <a:off x="5139077" y="4646656"/>
              <a:ext cx="33507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tr-TR" dirty="0" err="1"/>
                <a:t>Strict</a:t>
              </a:r>
              <a:r>
                <a:rPr lang="tr-TR" dirty="0"/>
                <a:t>–Transport–Security </a:t>
              </a:r>
              <a:r>
                <a:rPr lang="tr-TR" dirty="0" err="1"/>
                <a:t>Header</a:t>
              </a:r>
              <a:endParaRPr lang="tr-TR" dirty="0"/>
            </a:p>
          </p:txBody>
        </p:sp>
      </p:grpSp>
      <p:pic>
        <p:nvPicPr>
          <p:cNvPr id="21" name="Resim 20">
            <a:extLst>
              <a:ext uri="{FF2B5EF4-FFF2-40B4-BE49-F238E27FC236}">
                <a16:creationId xmlns:a16="http://schemas.microsoft.com/office/drawing/2014/main" id="{840C67A3-5466-44D0-A3C8-2D2CB156F46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53046" y="5755231"/>
            <a:ext cx="8285908" cy="51518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8" name="Grup 67">
            <a:extLst>
              <a:ext uri="{FF2B5EF4-FFF2-40B4-BE49-F238E27FC236}">
                <a16:creationId xmlns:a16="http://schemas.microsoft.com/office/drawing/2014/main" id="{03F0285D-E8F2-4B64-95E2-2E625A1E906F}"/>
              </a:ext>
            </a:extLst>
          </p:cNvPr>
          <p:cNvGrpSpPr/>
          <p:nvPr/>
        </p:nvGrpSpPr>
        <p:grpSpPr>
          <a:xfrm>
            <a:off x="3352799" y="3299389"/>
            <a:ext cx="3248665" cy="1302221"/>
            <a:chOff x="4590407" y="85651"/>
            <a:chExt cx="3248665" cy="1302221"/>
          </a:xfrm>
        </p:grpSpPr>
        <p:grpSp>
          <p:nvGrpSpPr>
            <p:cNvPr id="58" name="Grup 57">
              <a:extLst>
                <a:ext uri="{FF2B5EF4-FFF2-40B4-BE49-F238E27FC236}">
                  <a16:creationId xmlns:a16="http://schemas.microsoft.com/office/drawing/2014/main" id="{C620A5CD-931F-4898-8B08-FA55D9E0A305}"/>
                </a:ext>
              </a:extLst>
            </p:cNvPr>
            <p:cNvGrpSpPr/>
            <p:nvPr/>
          </p:nvGrpSpPr>
          <p:grpSpPr>
            <a:xfrm>
              <a:off x="4590407" y="469737"/>
              <a:ext cx="3248665" cy="918135"/>
              <a:chOff x="2959100" y="2800608"/>
              <a:chExt cx="789715" cy="603356"/>
            </a:xfrm>
          </p:grpSpPr>
          <p:cxnSp>
            <p:nvCxnSpPr>
              <p:cNvPr id="59" name="Düz Bağlayıcı 58">
                <a:extLst>
                  <a:ext uri="{FF2B5EF4-FFF2-40B4-BE49-F238E27FC236}">
                    <a16:creationId xmlns:a16="http://schemas.microsoft.com/office/drawing/2014/main" id="{04BC84C5-F83E-4674-8825-322F57C2BB6C}"/>
                  </a:ext>
                </a:extLst>
              </p:cNvPr>
              <p:cNvCxnSpPr/>
              <p:nvPr/>
            </p:nvCxnSpPr>
            <p:spPr>
              <a:xfrm>
                <a:off x="2959100" y="2800608"/>
                <a:ext cx="787400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0" name="Düz Bağlayıcı 59">
                <a:extLst>
                  <a:ext uri="{FF2B5EF4-FFF2-40B4-BE49-F238E27FC236}">
                    <a16:creationId xmlns:a16="http://schemas.microsoft.com/office/drawing/2014/main" id="{BE231BDE-B1F3-49FA-A79E-316135179DA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746500" y="2800608"/>
                <a:ext cx="0" cy="602219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1" name="Düz Ok Bağlayıcısı 60">
                <a:extLst>
                  <a:ext uri="{FF2B5EF4-FFF2-40B4-BE49-F238E27FC236}">
                    <a16:creationId xmlns:a16="http://schemas.microsoft.com/office/drawing/2014/main" id="{4812F1E9-95E9-4D8F-9BAC-888FC6C925B6}"/>
                  </a:ext>
                </a:extLst>
              </p:cNvPr>
              <p:cNvCxnSpPr/>
              <p:nvPr/>
            </p:nvCxnSpPr>
            <p:spPr>
              <a:xfrm flipH="1">
                <a:off x="2961415" y="3403964"/>
                <a:ext cx="78740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62" name="Metin kutusu 61">
              <a:extLst>
                <a:ext uri="{FF2B5EF4-FFF2-40B4-BE49-F238E27FC236}">
                  <a16:creationId xmlns:a16="http://schemas.microsoft.com/office/drawing/2014/main" id="{66CB0D4A-B378-494C-B3EB-78A8F00E8DF4}"/>
                </a:ext>
              </a:extLst>
            </p:cNvPr>
            <p:cNvSpPr txBox="1"/>
            <p:nvPr/>
          </p:nvSpPr>
          <p:spPr>
            <a:xfrm>
              <a:off x="5062877" y="85651"/>
              <a:ext cx="21377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tr-TR" dirty="0"/>
                <a:t>http://obs.mu.edu.tr</a:t>
              </a:r>
            </a:p>
          </p:txBody>
        </p:sp>
        <p:sp>
          <p:nvSpPr>
            <p:cNvPr id="63" name="Metin kutusu 62">
              <a:extLst>
                <a:ext uri="{FF2B5EF4-FFF2-40B4-BE49-F238E27FC236}">
                  <a16:creationId xmlns:a16="http://schemas.microsoft.com/office/drawing/2014/main" id="{B9B760E5-B2FC-45A5-B541-315F6FE62E0D}"/>
                </a:ext>
              </a:extLst>
            </p:cNvPr>
            <p:cNvSpPr txBox="1"/>
            <p:nvPr/>
          </p:nvSpPr>
          <p:spPr>
            <a:xfrm>
              <a:off x="4731426" y="1018025"/>
              <a:ext cx="31076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r-TR" dirty="0" err="1"/>
                <a:t>Internal</a:t>
              </a:r>
              <a:r>
                <a:rPr lang="tr-TR" dirty="0"/>
                <a:t> </a:t>
              </a:r>
              <a:r>
                <a:rPr lang="tr-TR" dirty="0" err="1"/>
                <a:t>Redirect</a:t>
              </a:r>
              <a:r>
                <a:rPr lang="tr-TR" dirty="0"/>
                <a:t> </a:t>
              </a:r>
              <a:r>
                <a:rPr lang="tr-TR" dirty="0" err="1"/>
                <a:t>to</a:t>
              </a:r>
              <a:r>
                <a:rPr lang="tr-TR" dirty="0"/>
                <a:t> </a:t>
              </a:r>
              <a:r>
                <a:rPr lang="tr-TR" dirty="0" err="1"/>
                <a:t>Secure</a:t>
              </a:r>
              <a:r>
                <a:rPr lang="tr-TR" dirty="0"/>
                <a:t> URL</a:t>
              </a:r>
            </a:p>
          </p:txBody>
        </p:sp>
      </p:grpSp>
      <p:grpSp>
        <p:nvGrpSpPr>
          <p:cNvPr id="69" name="Grup 68">
            <a:extLst>
              <a:ext uri="{FF2B5EF4-FFF2-40B4-BE49-F238E27FC236}">
                <a16:creationId xmlns:a16="http://schemas.microsoft.com/office/drawing/2014/main" id="{ABD22436-AE0D-4FA0-9B21-1CB0AB834EC9}"/>
              </a:ext>
            </a:extLst>
          </p:cNvPr>
          <p:cNvGrpSpPr/>
          <p:nvPr/>
        </p:nvGrpSpPr>
        <p:grpSpPr>
          <a:xfrm>
            <a:off x="3221392" y="4674532"/>
            <a:ext cx="5095133" cy="373342"/>
            <a:chOff x="3394733" y="5359667"/>
            <a:chExt cx="5095133" cy="373342"/>
          </a:xfrm>
        </p:grpSpPr>
        <p:cxnSp>
          <p:nvCxnSpPr>
            <p:cNvPr id="66" name="Düz Ok Bağlayıcısı 65">
              <a:extLst>
                <a:ext uri="{FF2B5EF4-FFF2-40B4-BE49-F238E27FC236}">
                  <a16:creationId xmlns:a16="http://schemas.microsoft.com/office/drawing/2014/main" id="{7903171F-0C1E-4B39-A22D-EDC9C0F2EEBC}"/>
                </a:ext>
              </a:extLst>
            </p:cNvPr>
            <p:cNvCxnSpPr>
              <a:cxnSpLocks/>
            </p:cNvCxnSpPr>
            <p:nvPr/>
          </p:nvCxnSpPr>
          <p:spPr>
            <a:xfrm>
              <a:off x="3511470" y="5733009"/>
              <a:ext cx="497839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67" name="Metin kutusu 66">
              <a:extLst>
                <a:ext uri="{FF2B5EF4-FFF2-40B4-BE49-F238E27FC236}">
                  <a16:creationId xmlns:a16="http://schemas.microsoft.com/office/drawing/2014/main" id="{3288F934-BED0-4EDD-8F75-1EB459AA83A5}"/>
                </a:ext>
              </a:extLst>
            </p:cNvPr>
            <p:cNvSpPr txBox="1"/>
            <p:nvPr/>
          </p:nvSpPr>
          <p:spPr>
            <a:xfrm>
              <a:off x="3394733" y="5359667"/>
              <a:ext cx="22263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tr-TR" dirty="0"/>
                <a:t>https://obs.mu.edu.tr</a:t>
              </a:r>
            </a:p>
          </p:txBody>
        </p:sp>
      </p:grpSp>
      <p:sp>
        <p:nvSpPr>
          <p:cNvPr id="2" name="Veri Yer Tutucusu 1">
            <a:extLst>
              <a:ext uri="{FF2B5EF4-FFF2-40B4-BE49-F238E27FC236}">
                <a16:creationId xmlns:a16="http://schemas.microsoft.com/office/drawing/2014/main" id="{0B8FBFF6-6BFE-4DE8-B1EC-E34A1F986F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r-TR">
                <a:solidFill>
                  <a:schemeClr val="bg1">
                    <a:lumMod val="75000"/>
                  </a:schemeClr>
                </a:solidFill>
              </a:rPr>
              <a:t>12.06.2021</a:t>
            </a:r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F016C249-7998-43CB-919E-240BBE3D45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>
                <a:solidFill>
                  <a:schemeClr val="bg1">
                    <a:lumMod val="75000"/>
                  </a:schemeClr>
                </a:solidFill>
              </a:rPr>
              <a:t>Ahmet Gurbuz- Murat Gun</a:t>
            </a:r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B36EA9D7-5014-4D13-8ECD-1FA56B670E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E9E5D-D5BC-4914-8DFD-B93272C58AE0}" type="slidenum">
              <a:rPr lang="tr-TR" smtClean="0">
                <a:solidFill>
                  <a:schemeClr val="bg1">
                    <a:lumMod val="75000"/>
                  </a:schemeClr>
                </a:solidFill>
              </a:rPr>
              <a:t>7</a:t>
            </a:fld>
            <a:endParaRPr lang="tr-TR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32" name="Resim 31">
            <a:extLst>
              <a:ext uri="{FF2B5EF4-FFF2-40B4-BE49-F238E27FC236}">
                <a16:creationId xmlns:a16="http://schemas.microsoft.com/office/drawing/2014/main" id="{670BE5D8-7089-401F-9282-CB9E07D175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5372"/>
            <a:ext cx="12192000" cy="312615"/>
          </a:xfrm>
          <a:prstGeom prst="rect">
            <a:avLst/>
          </a:prstGeom>
        </p:spPr>
      </p:pic>
      <p:sp>
        <p:nvSpPr>
          <p:cNvPr id="33" name="Metin kutusu 32">
            <a:extLst>
              <a:ext uri="{FF2B5EF4-FFF2-40B4-BE49-F238E27FC236}">
                <a16:creationId xmlns:a16="http://schemas.microsoft.com/office/drawing/2014/main" id="{FD92BC3F-B911-43A9-8913-CD3345300AF9}"/>
              </a:ext>
            </a:extLst>
          </p:cNvPr>
          <p:cNvSpPr txBox="1"/>
          <p:nvPr/>
        </p:nvSpPr>
        <p:spPr>
          <a:xfrm>
            <a:off x="3825269" y="2584240"/>
            <a:ext cx="39793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2400" b="1" i="1" dirty="0" err="1"/>
              <a:t>Subsequent</a:t>
            </a:r>
            <a:r>
              <a:rPr lang="tr-TR" sz="2400" b="1" i="1" dirty="0"/>
              <a:t> </a:t>
            </a:r>
            <a:r>
              <a:rPr lang="tr-TR" sz="2400" b="1" i="1" dirty="0" err="1"/>
              <a:t>In-secure</a:t>
            </a:r>
            <a:r>
              <a:rPr lang="tr-TR" sz="2400" b="1" i="1" dirty="0"/>
              <a:t> </a:t>
            </a:r>
            <a:r>
              <a:rPr lang="tr-TR" sz="2400" b="1" i="1" dirty="0" err="1"/>
              <a:t>Request</a:t>
            </a:r>
            <a:endParaRPr lang="tr-TR" sz="2400" b="1" i="1" dirty="0"/>
          </a:p>
        </p:txBody>
      </p:sp>
    </p:spTree>
    <p:extLst>
      <p:ext uri="{BB962C8B-B14F-4D97-AF65-F5344CB8AC3E}">
        <p14:creationId xmlns:p14="http://schemas.microsoft.com/office/powerpoint/2010/main" val="757520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9" grpId="0"/>
      <p:bldP spid="9" grpId="1"/>
      <p:bldP spid="3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Resim 7">
            <a:extLst>
              <a:ext uri="{FF2B5EF4-FFF2-40B4-BE49-F238E27FC236}">
                <a16:creationId xmlns:a16="http://schemas.microsoft.com/office/drawing/2014/main" id="{E73A2D9D-A238-4919-B129-21B4B3B84A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93260"/>
            <a:ext cx="12192000" cy="312615"/>
          </a:xfrm>
          <a:prstGeom prst="rect">
            <a:avLst/>
          </a:prstGeom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C3B7213F-7DC9-4257-9F31-5A2E12816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901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tr-TR" sz="3600" dirty="0">
                <a:latin typeface="Montserrat Medium" panose="00000600000000000000" pitchFamily="50" charset="-94"/>
              </a:rPr>
              <a:t>HSTS </a:t>
            </a:r>
            <a:r>
              <a:rPr lang="tr-TR" sz="3600" dirty="0" err="1">
                <a:latin typeface="Montserrat Medium" panose="00000600000000000000" pitchFamily="50" charset="-94"/>
              </a:rPr>
              <a:t>Header</a:t>
            </a:r>
            <a:endParaRPr lang="tr-TR" sz="3600" dirty="0">
              <a:latin typeface="Montserrat Medium" panose="00000600000000000000" pitchFamily="50" charset="-94"/>
            </a:endParaRP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632479F4-34A3-402F-806F-3725EFB9D4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714171"/>
            <a:ext cx="10515600" cy="3462791"/>
          </a:xfrm>
        </p:spPr>
        <p:txBody>
          <a:bodyPr/>
          <a:lstStyle/>
          <a:p>
            <a:r>
              <a:rPr lang="tr-TR" dirty="0" err="1"/>
              <a:t>max-age</a:t>
            </a:r>
            <a:r>
              <a:rPr lang="tr-TR" dirty="0"/>
              <a:t>: </a:t>
            </a:r>
            <a:r>
              <a:rPr lang="tr-TR" dirty="0" err="1"/>
              <a:t>the</a:t>
            </a:r>
            <a:r>
              <a:rPr lang="tr-TR" dirty="0"/>
              <a:t> time, in </a:t>
            </a:r>
            <a:r>
              <a:rPr lang="tr-TR" dirty="0" err="1"/>
              <a:t>seconds</a:t>
            </a:r>
            <a:r>
              <a:rPr lang="tr-TR" dirty="0"/>
              <a:t>, </a:t>
            </a:r>
            <a:r>
              <a:rPr lang="tr-TR" dirty="0" err="1"/>
              <a:t>that</a:t>
            </a:r>
            <a:r>
              <a:rPr lang="tr-TR" dirty="0"/>
              <a:t> browser </a:t>
            </a:r>
            <a:r>
              <a:rPr lang="tr-TR" dirty="0" err="1"/>
              <a:t>should</a:t>
            </a:r>
            <a:r>
              <a:rPr lang="tr-TR" dirty="0"/>
              <a:t> </a:t>
            </a:r>
            <a:r>
              <a:rPr lang="tr-TR" dirty="0" err="1"/>
              <a:t>remember</a:t>
            </a:r>
            <a:r>
              <a:rPr lang="tr-TR" dirty="0"/>
              <a:t> </a:t>
            </a:r>
            <a:r>
              <a:rPr lang="tr-TR" dirty="0" err="1"/>
              <a:t>that</a:t>
            </a:r>
            <a:r>
              <a:rPr lang="tr-TR" dirty="0"/>
              <a:t> site is </a:t>
            </a:r>
            <a:r>
              <a:rPr lang="tr-TR" dirty="0" err="1"/>
              <a:t>only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be </a:t>
            </a:r>
            <a:r>
              <a:rPr lang="tr-TR" dirty="0" err="1"/>
              <a:t>accesable</a:t>
            </a:r>
            <a:r>
              <a:rPr lang="tr-TR" dirty="0"/>
              <a:t> </a:t>
            </a:r>
            <a:r>
              <a:rPr lang="tr-TR" dirty="0" err="1"/>
              <a:t>with</a:t>
            </a:r>
            <a:r>
              <a:rPr lang="tr-TR" dirty="0"/>
              <a:t> </a:t>
            </a:r>
            <a:r>
              <a:rPr lang="tr-TR" dirty="0" err="1"/>
              <a:t>https</a:t>
            </a:r>
            <a:r>
              <a:rPr lang="tr-TR" dirty="0"/>
              <a:t>.</a:t>
            </a:r>
          </a:p>
          <a:p>
            <a:r>
              <a:rPr lang="tr-TR" dirty="0" err="1"/>
              <a:t>inculudeSubDomanins</a:t>
            </a:r>
            <a:r>
              <a:rPr lang="tr-TR" dirty="0"/>
              <a:t>: </a:t>
            </a:r>
            <a:r>
              <a:rPr lang="tr-TR" dirty="0" err="1"/>
              <a:t>Optional</a:t>
            </a:r>
            <a:r>
              <a:rPr lang="tr-TR" dirty="0"/>
              <a:t> </a:t>
            </a:r>
            <a:r>
              <a:rPr lang="tr-TR" dirty="0" err="1"/>
              <a:t>parameter</a:t>
            </a:r>
            <a:r>
              <a:rPr lang="tr-TR" dirty="0"/>
              <a:t>, </a:t>
            </a:r>
            <a:r>
              <a:rPr lang="tr-TR" dirty="0" err="1"/>
              <a:t>this</a:t>
            </a:r>
            <a:r>
              <a:rPr lang="tr-TR" dirty="0"/>
              <a:t> </a:t>
            </a:r>
            <a:r>
              <a:rPr lang="tr-TR" dirty="0" err="1"/>
              <a:t>rule</a:t>
            </a:r>
            <a:r>
              <a:rPr lang="tr-TR" dirty="0"/>
              <a:t> </a:t>
            </a:r>
            <a:r>
              <a:rPr lang="tr-TR" dirty="0" err="1"/>
              <a:t>applies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all</a:t>
            </a:r>
            <a:r>
              <a:rPr lang="tr-TR" dirty="0"/>
              <a:t> of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site’s</a:t>
            </a:r>
            <a:r>
              <a:rPr lang="tr-TR" dirty="0"/>
              <a:t> </a:t>
            </a:r>
            <a:r>
              <a:rPr lang="tr-TR" dirty="0" err="1"/>
              <a:t>subdomains</a:t>
            </a:r>
            <a:r>
              <a:rPr lang="tr-TR" dirty="0"/>
              <a:t>.</a:t>
            </a:r>
          </a:p>
          <a:p>
            <a:endParaRPr lang="tr-TR" dirty="0"/>
          </a:p>
          <a:p>
            <a:r>
              <a:rPr lang="tr-TR" dirty="0" err="1"/>
              <a:t>Preload</a:t>
            </a:r>
            <a:r>
              <a:rPr lang="tr-TR" dirty="0"/>
              <a:t>: </a:t>
            </a:r>
            <a:r>
              <a:rPr lang="tr-TR" dirty="0" err="1"/>
              <a:t>Optional</a:t>
            </a:r>
            <a:r>
              <a:rPr lang="tr-TR" dirty="0"/>
              <a:t> </a:t>
            </a:r>
            <a:r>
              <a:rPr lang="tr-TR" dirty="0" err="1"/>
              <a:t>parameter</a:t>
            </a:r>
            <a:r>
              <a:rPr lang="tr-TR" dirty="0"/>
              <a:t>, </a:t>
            </a:r>
            <a:r>
              <a:rPr lang="tr-TR" dirty="0" err="1"/>
              <a:t>Activate</a:t>
            </a:r>
            <a:r>
              <a:rPr lang="tr-TR" dirty="0"/>
              <a:t> HTST </a:t>
            </a:r>
            <a:r>
              <a:rPr lang="tr-TR" dirty="0" err="1"/>
              <a:t>preload</a:t>
            </a:r>
            <a:r>
              <a:rPr lang="tr-TR" dirty="0"/>
              <a:t> service </a:t>
            </a:r>
            <a:r>
              <a:rPr lang="tr-TR" dirty="0" err="1"/>
              <a:t>maintained</a:t>
            </a:r>
            <a:r>
              <a:rPr lang="tr-TR" dirty="0"/>
              <a:t> </a:t>
            </a:r>
            <a:r>
              <a:rPr lang="tr-TR" dirty="0" err="1"/>
              <a:t>by</a:t>
            </a:r>
            <a:r>
              <a:rPr lang="tr-TR" dirty="0"/>
              <a:t> Google.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B8DC5027-615C-4788-93BD-2699761AFA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3046" y="1792831"/>
            <a:ext cx="8285908" cy="51518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9F7E1F5C-BD7D-4177-B9C7-4173550A8E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r-TR">
                <a:solidFill>
                  <a:schemeClr val="bg1">
                    <a:lumMod val="75000"/>
                  </a:schemeClr>
                </a:solidFill>
              </a:rPr>
              <a:t>12.06.2021</a:t>
            </a:r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838A4706-E203-43F9-AE6B-30095FCE79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>
                <a:solidFill>
                  <a:schemeClr val="bg1">
                    <a:lumMod val="75000"/>
                  </a:schemeClr>
                </a:solidFill>
              </a:rPr>
              <a:t>Ahmet Gurbuz- Murat Gun</a:t>
            </a:r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66C6FD20-F79A-48C1-A9BD-BC2E54165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E9E5D-D5BC-4914-8DFD-B93272C58AE0}" type="slidenum">
              <a:rPr lang="tr-TR" smtClean="0">
                <a:solidFill>
                  <a:schemeClr val="bg1">
                    <a:lumMod val="75000"/>
                  </a:schemeClr>
                </a:solidFill>
              </a:rPr>
              <a:t>8</a:t>
            </a:fld>
            <a:endParaRPr lang="tr-TR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9" name="Resim 8">
            <a:extLst>
              <a:ext uri="{FF2B5EF4-FFF2-40B4-BE49-F238E27FC236}">
                <a16:creationId xmlns:a16="http://schemas.microsoft.com/office/drawing/2014/main" id="{17D00787-A380-47F8-B3F4-C679153F72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5372"/>
            <a:ext cx="12192000" cy="312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276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Resim 7">
            <a:extLst>
              <a:ext uri="{FF2B5EF4-FFF2-40B4-BE49-F238E27FC236}">
                <a16:creationId xmlns:a16="http://schemas.microsoft.com/office/drawing/2014/main" id="{3A5CDCBF-69E0-434E-A91C-0C44EE5E68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93260"/>
            <a:ext cx="12192000" cy="312615"/>
          </a:xfrm>
          <a:prstGeom prst="rect">
            <a:avLst/>
          </a:prstGeom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66FA42B0-C2CD-4194-B29A-B1A0587F9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00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tr-TR" sz="3600" dirty="0" err="1">
                <a:latin typeface="Montserrat Medium" panose="00000600000000000000" pitchFamily="50" charset="-94"/>
              </a:rPr>
              <a:t>Some</a:t>
            </a:r>
            <a:r>
              <a:rPr lang="tr-TR" sz="3600" dirty="0">
                <a:latin typeface="Montserrat Medium" panose="00000600000000000000" pitchFamily="50" charset="-94"/>
              </a:rPr>
              <a:t> Google </a:t>
            </a:r>
            <a:r>
              <a:rPr lang="tr-TR" sz="3600" dirty="0" err="1">
                <a:latin typeface="Montserrat Medium" panose="00000600000000000000" pitchFamily="50" charset="-94"/>
              </a:rPr>
              <a:t>Decisions</a:t>
            </a:r>
            <a:endParaRPr lang="tr-TR" sz="3600" dirty="0">
              <a:latin typeface="Montserrat Medium" panose="00000600000000000000" pitchFamily="50" charset="-94"/>
            </a:endParaRP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3FA1127F-18A7-4993-9C56-A74F69C86B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32141"/>
            <a:ext cx="10515600" cy="1892526"/>
          </a:xfrm>
        </p:spPr>
        <p:txBody>
          <a:bodyPr/>
          <a:lstStyle/>
          <a:p>
            <a:r>
              <a:rPr lang="en-US" dirty="0"/>
              <a:t>Google's update in July 2018 started to show sites without SSL certificates in low rankings in search engines.</a:t>
            </a:r>
            <a:endParaRPr lang="tr-TR" dirty="0"/>
          </a:p>
          <a:p>
            <a:r>
              <a:rPr lang="tr-TR" dirty="0" err="1"/>
              <a:t>Chrome</a:t>
            </a:r>
            <a:r>
              <a:rPr lang="tr-TR" dirty="0"/>
              <a:t> </a:t>
            </a:r>
            <a:r>
              <a:rPr lang="en-US" dirty="0"/>
              <a:t>also now warns users against sites without SSL certificates.</a:t>
            </a:r>
            <a:endParaRPr lang="tr-TR" dirty="0"/>
          </a:p>
          <a:p>
            <a:r>
              <a:rPr lang="en-US" b="1" i="1" dirty="0"/>
              <a:t>Also released H</a:t>
            </a:r>
            <a:r>
              <a:rPr lang="tr-TR" b="1" i="1" dirty="0"/>
              <a:t>STS</a:t>
            </a:r>
            <a:r>
              <a:rPr lang="en-US" b="1" i="1" dirty="0"/>
              <a:t> preload service</a:t>
            </a:r>
            <a:r>
              <a:rPr lang="tr-TR" dirty="0"/>
              <a:t>.</a:t>
            </a:r>
          </a:p>
        </p:txBody>
      </p:sp>
      <p:pic>
        <p:nvPicPr>
          <p:cNvPr id="5" name="Resim 4" descr="metin içeren bir resim&#10;&#10;Açıklama otomatik olarak oluşturuldu">
            <a:extLst>
              <a:ext uri="{FF2B5EF4-FFF2-40B4-BE49-F238E27FC236}">
                <a16:creationId xmlns:a16="http://schemas.microsoft.com/office/drawing/2014/main" id="{499C8E78-457B-406A-ACF8-7279459CCBD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4" t="7161"/>
          <a:stretch/>
        </p:blipFill>
        <p:spPr>
          <a:xfrm>
            <a:off x="3106057" y="3210153"/>
            <a:ext cx="5171621" cy="3125562"/>
          </a:xfrm>
          <a:prstGeom prst="rect">
            <a:avLst/>
          </a:prstGeom>
        </p:spPr>
      </p:pic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3902163A-AC03-4813-9675-1822AD408B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r-TR">
                <a:solidFill>
                  <a:schemeClr val="bg1">
                    <a:lumMod val="75000"/>
                  </a:schemeClr>
                </a:solidFill>
              </a:rPr>
              <a:t>12.06.2021</a:t>
            </a:r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6A89BAFF-E658-467E-B157-D28B35C634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>
                <a:solidFill>
                  <a:schemeClr val="bg1">
                    <a:lumMod val="75000"/>
                  </a:schemeClr>
                </a:solidFill>
              </a:rPr>
              <a:t>Ahmet Gurbuz- Murat Gun</a:t>
            </a:r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6DBFE863-C4BE-444E-952D-301C31CD3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E9E5D-D5BC-4914-8DFD-B93272C58AE0}" type="slidenum">
              <a:rPr lang="tr-TR" smtClean="0">
                <a:solidFill>
                  <a:schemeClr val="bg1">
                    <a:lumMod val="75000"/>
                  </a:schemeClr>
                </a:solidFill>
              </a:rPr>
              <a:t>9</a:t>
            </a:fld>
            <a:endParaRPr lang="tr-TR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9" name="Resim 8">
            <a:extLst>
              <a:ext uri="{FF2B5EF4-FFF2-40B4-BE49-F238E27FC236}">
                <a16:creationId xmlns:a16="http://schemas.microsoft.com/office/drawing/2014/main" id="{1FD5CBBA-D5AB-4CE5-BBF0-706B22FD2F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5372"/>
            <a:ext cx="12192000" cy="312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7154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927</TotalTime>
  <Words>664</Words>
  <Application>Microsoft Office PowerPoint</Application>
  <PresentationFormat>Geniş ekran</PresentationFormat>
  <Paragraphs>122</Paragraphs>
  <Slides>13</Slides>
  <Notes>0</Notes>
  <HiddenSlides>0</HiddenSlides>
  <MMClips>1</MMClips>
  <ScaleCrop>false</ScaleCrop>
  <HeadingPairs>
    <vt:vector size="6" baseType="variant">
      <vt:variant>
        <vt:lpstr>Kullanılan Yazı Tipleri</vt:lpstr>
      </vt:variant>
      <vt:variant>
        <vt:i4>5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13</vt:i4>
      </vt:variant>
    </vt:vector>
  </HeadingPairs>
  <TitlesOfParts>
    <vt:vector size="19" baseType="lpstr">
      <vt:lpstr>Arial</vt:lpstr>
      <vt:lpstr>Calibri</vt:lpstr>
      <vt:lpstr>Calibri Light</vt:lpstr>
      <vt:lpstr>Montserrat</vt:lpstr>
      <vt:lpstr>Montserrat Medium</vt:lpstr>
      <vt:lpstr>Office Teması</vt:lpstr>
      <vt:lpstr>Strict Transport Security Implementation on http/https conversion</vt:lpstr>
      <vt:lpstr>PowerPoint Sunusu</vt:lpstr>
      <vt:lpstr>What is http (Hypertext Transfer Protocol) ?</vt:lpstr>
      <vt:lpstr>What is HttpS (Secure Http) ?</vt:lpstr>
      <vt:lpstr>What is Ssl / Tls?</vt:lpstr>
      <vt:lpstr>What is HSTS?</vt:lpstr>
      <vt:lpstr>What is HSTS?</vt:lpstr>
      <vt:lpstr>HSTS Header</vt:lpstr>
      <vt:lpstr>Some Google Decisions</vt:lpstr>
      <vt:lpstr>Preload Service</vt:lpstr>
      <vt:lpstr>PowerPoint Sunusu</vt:lpstr>
      <vt:lpstr>Attack Types</vt:lpstr>
      <vt:lpstr>Thank You For Listening…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Strict Transport Security Implementation on http/https conversion</dc:title>
  <dc:creator>AHMET GÜRBÜZ</dc:creator>
  <cp:lastModifiedBy>AHMET GÜRBÜZ</cp:lastModifiedBy>
  <cp:revision>63</cp:revision>
  <dcterms:created xsi:type="dcterms:W3CDTF">2021-06-12T19:14:26Z</dcterms:created>
  <dcterms:modified xsi:type="dcterms:W3CDTF">2021-06-16T02:50:39Z</dcterms:modified>
</cp:coreProperties>
</file>